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28"/>
  </p:notesMasterIdLst>
  <p:sldIdLst>
    <p:sldId id="256" r:id="rId2"/>
    <p:sldId id="257" r:id="rId3"/>
    <p:sldId id="258" r:id="rId4"/>
    <p:sldId id="259" r:id="rId5"/>
    <p:sldId id="284" r:id="rId6"/>
    <p:sldId id="287" r:id="rId7"/>
    <p:sldId id="261" r:id="rId8"/>
    <p:sldId id="285" r:id="rId9"/>
    <p:sldId id="286" r:id="rId10"/>
    <p:sldId id="304" r:id="rId11"/>
    <p:sldId id="265" r:id="rId12"/>
    <p:sldId id="289" r:id="rId13"/>
    <p:sldId id="290" r:id="rId14"/>
    <p:sldId id="291" r:id="rId15"/>
    <p:sldId id="292" r:id="rId16"/>
    <p:sldId id="305" r:id="rId17"/>
    <p:sldId id="270" r:id="rId18"/>
    <p:sldId id="306" r:id="rId19"/>
    <p:sldId id="273" r:id="rId20"/>
    <p:sldId id="262" r:id="rId21"/>
    <p:sldId id="272" r:id="rId22"/>
    <p:sldId id="271" r:id="rId23"/>
    <p:sldId id="263" r:id="rId24"/>
    <p:sldId id="307" r:id="rId25"/>
    <p:sldId id="282" r:id="rId26"/>
    <p:sldId id="308" r:id="rId27"/>
  </p:sldIdLst>
  <p:sldSz cx="12192000" cy="6858000"/>
  <p:notesSz cx="6858000" cy="9144000"/>
  <p:embeddedFontLst>
    <p:embeddedFont>
      <p:font typeface="Bookman Old Style" panose="02050604050505020204" pitchFamily="18" charset="0"/>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Century Gothic" panose="020B0502020202020204" pitchFamily="34" charset="0"/>
      <p:regular r:id="rId37"/>
      <p:bold r:id="rId38"/>
      <p:italic r:id="rId39"/>
      <p:boldItalic r:id="rId40"/>
    </p:embeddedFont>
    <p:embeddedFont>
      <p:font typeface="Libre Franklin" panose="00000500000000000000" charset="0"/>
      <p:regular r:id="rId41"/>
      <p:bold r:id="rId42"/>
      <p:italic r:id="rId43"/>
      <p:boldItalic r:id="rId44"/>
    </p:embeddedFont>
    <p:embeddedFont>
      <p:font typeface="Wingdings 3" panose="05040102010807070707" pitchFamily="18" charset="2"/>
      <p:regular r:id="rId4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087D0F4-92D0-4C4C-B216-001D01431A8B}">
          <p14:sldIdLst>
            <p14:sldId id="256"/>
            <p14:sldId id="257"/>
            <p14:sldId id="258"/>
            <p14:sldId id="259"/>
            <p14:sldId id="284"/>
            <p14:sldId id="287"/>
            <p14:sldId id="261"/>
            <p14:sldId id="285"/>
            <p14:sldId id="286"/>
            <p14:sldId id="304"/>
            <p14:sldId id="265"/>
            <p14:sldId id="289"/>
            <p14:sldId id="290"/>
            <p14:sldId id="291"/>
            <p14:sldId id="292"/>
            <p14:sldId id="305"/>
            <p14:sldId id="270"/>
            <p14:sldId id="306"/>
            <p14:sldId id="273"/>
            <p14:sldId id="262"/>
            <p14:sldId id="272"/>
            <p14:sldId id="271"/>
            <p14:sldId id="263"/>
            <p14:sldId id="307"/>
            <p14:sldId id="282"/>
            <p14:sldId id="30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17VE1A0512_BIKKUMALLA RISHI PRANAY RAJ" initials="1RPR" lastIdx="2" clrIdx="0">
    <p:extLst>
      <p:ext uri="{19B8F6BF-5375-455C-9EA6-DF929625EA0E}">
        <p15:presenceInfo xmlns:p15="http://schemas.microsoft.com/office/powerpoint/2012/main" userId="S-1-5-21-1099008154-1979809147-3669925000-10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0" d="100"/>
          <a:sy n="80" d="100"/>
        </p:scale>
        <p:origin x="354" y="96"/>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pPr marL="0" marR="0" lvl="0" indent="0" algn="r" rtl="0">
                <a:lnSpc>
                  <a:spcPct val="100000"/>
                </a:lnSpc>
                <a:spcBef>
                  <a:spcPts val="0"/>
                </a:spcBef>
                <a:spcAft>
                  <a:spcPts val="0"/>
                </a:spcAft>
                <a:buClr>
                  <a:srgbClr val="000000"/>
                </a:buClr>
                <a:buSzPts val="1200"/>
                <a:buFont typeface="Arial" panose="020B0604020202020204"/>
                <a:buNone/>
              </a:p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5" name="Google Shape;12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31" name="Google Shape;13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d0123a4c3_1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d0123a4c3_1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5" name="Google Shape;145;gbd0123a4c3_1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24</a:t>
            </a:fld>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4" name="Google Shape;294;p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panose="020B0604020202020204"/>
              <a:buNone/>
            </a:pPr>
            <a:fld id="{00000000-1234-1234-1234-123412341234}" type="slidenum">
              <a:rPr lang="en-US"/>
              <a:pPr marL="0" lvl="0" indent="0" algn="r" rtl="0">
                <a:lnSpc>
                  <a:spcPct val="100000"/>
                </a:lnSpc>
                <a:spcBef>
                  <a:spcPts val="0"/>
                </a:spcBef>
                <a:spcAft>
                  <a:spcPts val="0"/>
                </a:spcAft>
                <a:buClr>
                  <a:srgbClr val="000000"/>
                </a:buClr>
                <a:buSzPts val="1400"/>
                <a:buFont typeface="Arial" panose="020B0604020202020204"/>
                <a:buNone/>
              </a:pPr>
              <a:t>25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3" name="Google Shape;11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9" name="Google Shape;1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6" name="Google Shape;12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7331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2" name="Google Shape;13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 name="Google Shape;103;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
        <p:nvSpPr>
          <p:cNvPr id="104" name="Google Shape;104;p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16</a:t>
            </a:fld>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
        <p:nvSpPr>
          <p:cNvPr id="118" name="Google Shape;118;p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18</a:t>
            </a:fld>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3946735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968644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7585439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5544022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17572326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9237741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2237352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24209298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1180297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535631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668834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299425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4067384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3544338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2921192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3481398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3596635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a:p>
        </p:txBody>
      </p:sp>
    </p:spTree>
    <p:extLst>
      <p:ext uri="{BB962C8B-B14F-4D97-AF65-F5344CB8AC3E}">
        <p14:creationId xmlns:p14="http://schemas.microsoft.com/office/powerpoint/2010/main" val="76975421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6.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implysarafina.blogspot.com/2011/04/thank-you-thursday.html" TargetMode="External"/><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9" name="Google Shape;99;p13"/>
          <p:cNvSpPr txBox="1"/>
          <p:nvPr/>
        </p:nvSpPr>
        <p:spPr>
          <a:xfrm>
            <a:off x="623392" y="1916832"/>
            <a:ext cx="10560916" cy="4494699"/>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A  MAJOR PROJECT</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On</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algn="ctr">
              <a:buSzPts val="2400"/>
            </a:pPr>
            <a:r>
              <a:rPr lang="en-US" sz="2400" b="1" i="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GB" sz="2000" b="1" dirty="0">
                <a:latin typeface="Times New Roman" panose="02020603050405020304" pitchFamily="18" charset="0"/>
                <a:cs typeface="Times New Roman" panose="02020603050405020304" pitchFamily="18" charset="0"/>
              </a:rPr>
              <a:t>FACEMASK MONITORING SYSTEM</a:t>
            </a:r>
            <a:endParaRPr lang="en-US" sz="20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0" marR="0" lvl="0" indent="0" algn="ctr" rtl="0">
              <a:lnSpc>
                <a:spcPct val="100000"/>
              </a:lnSpc>
              <a:spcBef>
                <a:spcPts val="0"/>
              </a:spcBef>
              <a:spcAft>
                <a:spcPts val="0"/>
              </a:spcAft>
              <a:buClr>
                <a:srgbClr val="000000"/>
              </a:buClr>
              <a:buSzPts val="24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BACHELOR OF TECHNOLOGY</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IN</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COMPUTER SCIENCE AND  ENGINEERING</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5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BY</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algn="ctr"/>
            <a:r>
              <a:rPr lang="en-GB" sz="1700" b="1" dirty="0">
                <a:latin typeface="Times New Roman" panose="02020603050405020304" pitchFamily="18" charset="0"/>
                <a:cs typeface="Times New Roman" panose="02020603050405020304" pitchFamily="18" charset="0"/>
              </a:rPr>
              <a:t>BIKKUMALLA RISHI PRANAY RAJ (17VE1A0512)</a:t>
            </a:r>
            <a:endParaRPr lang="en-IN" sz="1700" b="1" dirty="0">
              <a:latin typeface="Times New Roman" panose="02020603050405020304" pitchFamily="18" charset="0"/>
              <a:cs typeface="Times New Roman" panose="02020603050405020304" pitchFamily="18" charset="0"/>
            </a:endParaRPr>
          </a:p>
          <a:p>
            <a:pPr algn="ctr"/>
            <a:r>
              <a:rPr lang="en-GB" sz="1700" b="1" dirty="0">
                <a:latin typeface="Times New Roman" panose="02020603050405020304" pitchFamily="18" charset="0"/>
                <a:cs typeface="Times New Roman" panose="02020603050405020304" pitchFamily="18" charset="0"/>
              </a:rPr>
              <a:t>BHANDEKAR DINESH (17VE1A0511)</a:t>
            </a:r>
            <a:endParaRPr lang="en-IN" sz="1700" b="1" dirty="0">
              <a:latin typeface="Times New Roman" panose="02020603050405020304" pitchFamily="18" charset="0"/>
              <a:cs typeface="Times New Roman" panose="02020603050405020304" pitchFamily="18" charset="0"/>
            </a:endParaRPr>
          </a:p>
          <a:p>
            <a:pPr algn="ctr"/>
            <a:r>
              <a:rPr lang="en-GB" sz="1700" b="1" dirty="0">
                <a:latin typeface="Times New Roman" panose="02020603050405020304" pitchFamily="18" charset="0"/>
                <a:cs typeface="Times New Roman" panose="02020603050405020304" pitchFamily="18" charset="0"/>
              </a:rPr>
              <a:t>KAMAL PATEL (17VE1A0531)</a:t>
            </a:r>
            <a:endParaRPr lang="en-IN" sz="1700" b="1" dirty="0">
              <a:latin typeface="Times New Roman" panose="02020603050405020304" pitchFamily="18" charset="0"/>
              <a:cs typeface="Times New Roman" panose="02020603050405020304" pitchFamily="18" charset="0"/>
            </a:endParaRPr>
          </a:p>
          <a:p>
            <a:pPr algn="ctr"/>
            <a:r>
              <a:rPr lang="en-GB" sz="1700" b="1" dirty="0">
                <a:latin typeface="Times New Roman" panose="02020603050405020304" pitchFamily="18" charset="0"/>
                <a:cs typeface="Times New Roman" panose="02020603050405020304" pitchFamily="18" charset="0"/>
              </a:rPr>
              <a:t>THALLA ASHISH SAI (17UJ1A0522)</a:t>
            </a:r>
            <a:endParaRPr lang="en-IN" sz="1700" b="1" dirty="0">
              <a:latin typeface="Times New Roman" panose="02020603050405020304" pitchFamily="18" charset="0"/>
              <a:cs typeface="Times New Roman" panose="02020603050405020304" pitchFamily="18" charset="0"/>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dirty="0">
                <a:latin typeface="Times New Roman" panose="02020603050405020304"/>
                <a:ea typeface="Times New Roman" panose="02020603050405020304"/>
                <a:cs typeface="Times New Roman" panose="02020603050405020304"/>
                <a:sym typeface="Times New Roman" panose="02020603050405020304"/>
              </a:rPr>
              <a:t>Under the Guidance of </a:t>
            </a:r>
            <a:endParaRPr sz="1800" b="0"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latin typeface="Times New Roman" panose="02020603050405020304"/>
                <a:ea typeface="Times New Roman" panose="02020603050405020304"/>
                <a:cs typeface="Times New Roman" panose="02020603050405020304"/>
                <a:sym typeface="Times New Roman" panose="02020603050405020304"/>
              </a:rPr>
              <a:t>Mrs. PULI</a:t>
            </a:r>
            <a:r>
              <a:rPr lang="en-US" sz="1800" b="1" dirty="0">
                <a:latin typeface="Times New Roman" panose="02020603050405020304"/>
                <a:ea typeface="Times New Roman" panose="02020603050405020304"/>
                <a:cs typeface="Times New Roman" panose="02020603050405020304"/>
                <a:sym typeface="Times New Roman" panose="02020603050405020304"/>
              </a:rPr>
              <a:t>. SRILATHA </a:t>
            </a:r>
            <a:r>
              <a:rPr lang="en-US" sz="1800" b="1" i="0" u="none" strike="noStrike" cap="none" dirty="0">
                <a:latin typeface="Times New Roman" panose="02020603050405020304"/>
                <a:ea typeface="Times New Roman" panose="02020603050405020304"/>
                <a:cs typeface="Times New Roman" panose="02020603050405020304"/>
                <a:sym typeface="Times New Roman" panose="02020603050405020304"/>
              </a:rPr>
              <a:t> </a:t>
            </a:r>
          </a:p>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latin typeface="Times New Roman" panose="02020603050405020304"/>
                <a:ea typeface="Times New Roman" panose="02020603050405020304"/>
                <a:cs typeface="Times New Roman" panose="02020603050405020304"/>
                <a:sym typeface="Times New Roman" panose="02020603050405020304"/>
              </a:rPr>
              <a:t>ASSITANT </a:t>
            </a:r>
            <a:r>
              <a:rPr lang="en-US" sz="1800" b="1" dirty="0">
                <a:latin typeface="Times New Roman" panose="02020603050405020304"/>
                <a:ea typeface="Times New Roman" panose="02020603050405020304"/>
                <a:cs typeface="Times New Roman" panose="02020603050405020304"/>
                <a:sym typeface="Times New Roman" panose="02020603050405020304"/>
              </a:rPr>
              <a:t>PROFESSOR</a:t>
            </a:r>
            <a:endParaRPr lang="en-US" sz="1800" b="1" i="0" u="none" strike="noStrike" cap="none" dirty="0">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IN" sz="1800" b="1" dirty="0">
                <a:latin typeface="Times New Roman" panose="02020603050405020304"/>
                <a:ea typeface="Libre Franklin" panose="00000500000000000000"/>
                <a:cs typeface="Times New Roman" panose="02020603050405020304"/>
                <a:sym typeface="Times New Roman" panose="02020603050405020304"/>
              </a:rPr>
              <a:t>ACADEMIC YEAR</a:t>
            </a:r>
            <a:r>
              <a:rPr lang="en-IN" sz="1800" b="1">
                <a:latin typeface="Times New Roman" panose="02020603050405020304"/>
                <a:ea typeface="Libre Franklin" panose="00000500000000000000"/>
                <a:cs typeface="Times New Roman" panose="02020603050405020304"/>
                <a:sym typeface="Times New Roman" panose="02020603050405020304"/>
              </a:rPr>
              <a:t>: 2021</a:t>
            </a:r>
            <a:endParaRPr sz="1800" b="0" i="0" u="none" strike="noStrike" cap="none" dirty="0">
              <a:latin typeface="Libre Franklin" panose="00000500000000000000"/>
              <a:ea typeface="Libre Franklin" panose="00000500000000000000"/>
              <a:cs typeface="Libre Franklin" panose="00000500000000000000"/>
              <a:sym typeface="Libre Franklin" panose="00000500000000000000"/>
            </a:endParaRPr>
          </a:p>
        </p:txBody>
      </p:sp>
      <p:sp>
        <p:nvSpPr>
          <p:cNvPr id="2" name="Slide Number Placeholder 1">
            <a:extLst>
              <a:ext uri="{FF2B5EF4-FFF2-40B4-BE49-F238E27FC236}">
                <a16:creationId xmlns:a16="http://schemas.microsoft.com/office/drawing/2014/main" id="{8A837889-C449-4578-B646-C91E1E8C14E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a:t>
            </a:fld>
            <a:endParaRPr lang="en-US"/>
          </a:p>
        </p:txBody>
      </p:sp>
      <p:pic>
        <p:nvPicPr>
          <p:cNvPr id="3" name="Picture 2">
            <a:extLst>
              <a:ext uri="{FF2B5EF4-FFF2-40B4-BE49-F238E27FC236}">
                <a16:creationId xmlns:a16="http://schemas.microsoft.com/office/drawing/2014/main" id="{CB7E7CEB-4F47-4A2B-9FC2-217C8A87DC9C}"/>
              </a:ext>
            </a:extLst>
          </p:cNvPr>
          <p:cNvPicPr>
            <a:picLocks noChangeAspect="1"/>
          </p:cNvPicPr>
          <p:nvPr/>
        </p:nvPicPr>
        <p:blipFill>
          <a:blip r:embed="rId3"/>
          <a:stretch>
            <a:fillRect/>
          </a:stretch>
        </p:blipFill>
        <p:spPr>
          <a:xfrm>
            <a:off x="0" y="0"/>
            <a:ext cx="12192000" cy="177281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0691401-776D-4D19-864E-A0BF43369C32}"/>
              </a:ext>
            </a:extLst>
          </p:cNvPr>
          <p:cNvSpPr/>
          <p:nvPr/>
        </p:nvSpPr>
        <p:spPr>
          <a:xfrm>
            <a:off x="1544755" y="2108201"/>
            <a:ext cx="1398356" cy="537322"/>
          </a:xfrm>
          <a:prstGeom prst="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 </a:t>
            </a:r>
            <a:r>
              <a:rPr lang="en-IN" dirty="0">
                <a:solidFill>
                  <a:schemeClr val="bg1"/>
                </a:solidFill>
              </a:rPr>
              <a:t>Human Faces</a:t>
            </a:r>
            <a:endParaRPr lang="en-US" dirty="0">
              <a:solidFill>
                <a:schemeClr val="bg1"/>
              </a:solidFill>
            </a:endParaRPr>
          </a:p>
        </p:txBody>
      </p:sp>
      <p:sp>
        <p:nvSpPr>
          <p:cNvPr id="3" name="Rectangle: Rounded Corners 2">
            <a:extLst>
              <a:ext uri="{FF2B5EF4-FFF2-40B4-BE49-F238E27FC236}">
                <a16:creationId xmlns:a16="http://schemas.microsoft.com/office/drawing/2014/main" id="{7D552C8E-312F-41F5-A944-39DB17268847}"/>
              </a:ext>
            </a:extLst>
          </p:cNvPr>
          <p:cNvSpPr/>
          <p:nvPr/>
        </p:nvSpPr>
        <p:spPr>
          <a:xfrm>
            <a:off x="3575720" y="2108202"/>
            <a:ext cx="1435735" cy="537322"/>
          </a:xfrm>
          <a:prstGeom prst="roundRect">
            <a:avLst>
              <a:gd name="adj" fmla="val 0"/>
            </a:avLst>
          </a:prstGeom>
          <a:solidFill>
            <a:schemeClr val="accent5">
              <a:lumMod val="60000"/>
              <a:lumOff val="40000"/>
            </a:schemeClr>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solidFill>
                  <a:schemeClr val="bg1"/>
                </a:solidFill>
              </a:rPr>
              <a:t>Camera</a:t>
            </a:r>
            <a:endParaRPr lang="en-US" dirty="0">
              <a:solidFill>
                <a:schemeClr val="bg1"/>
              </a:solidFill>
            </a:endParaRPr>
          </a:p>
        </p:txBody>
      </p:sp>
      <p:sp>
        <p:nvSpPr>
          <p:cNvPr id="4" name="Flowchart: Multidocument 3">
            <a:extLst>
              <a:ext uri="{FF2B5EF4-FFF2-40B4-BE49-F238E27FC236}">
                <a16:creationId xmlns:a16="http://schemas.microsoft.com/office/drawing/2014/main" id="{4E619A37-DA9F-4992-8ADB-440B6A44C8A9}"/>
              </a:ext>
            </a:extLst>
          </p:cNvPr>
          <p:cNvSpPr/>
          <p:nvPr/>
        </p:nvSpPr>
        <p:spPr>
          <a:xfrm>
            <a:off x="6276334" y="2024200"/>
            <a:ext cx="1808423" cy="707243"/>
          </a:xfrm>
          <a:prstGeom prst="flowChartMultidocument">
            <a:avLst/>
          </a:prstGeom>
          <a:solidFill>
            <a:schemeClr val="accent5">
              <a:lumMod val="60000"/>
              <a:lumOff val="40000"/>
            </a:schemeClr>
          </a:solidFill>
          <a:ln>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solidFill>
                  <a:schemeClr val="bg1"/>
                </a:solidFill>
              </a:rPr>
              <a:t>Individual Frames</a:t>
            </a:r>
            <a:endParaRPr lang="en-US" dirty="0">
              <a:solidFill>
                <a:schemeClr val="bg1"/>
              </a:solidFill>
            </a:endParaRPr>
          </a:p>
        </p:txBody>
      </p:sp>
      <p:sp>
        <p:nvSpPr>
          <p:cNvPr id="5" name="Rectangle: Rounded Corners 4">
            <a:extLst>
              <a:ext uri="{FF2B5EF4-FFF2-40B4-BE49-F238E27FC236}">
                <a16:creationId xmlns:a16="http://schemas.microsoft.com/office/drawing/2014/main" id="{85607393-00C4-4F8C-AD2B-33FF0F1AE02B}"/>
              </a:ext>
            </a:extLst>
          </p:cNvPr>
          <p:cNvSpPr/>
          <p:nvPr/>
        </p:nvSpPr>
        <p:spPr>
          <a:xfrm>
            <a:off x="3809595" y="3122509"/>
            <a:ext cx="1708467" cy="467994"/>
          </a:xfrm>
          <a:prstGeom prst="roundRect">
            <a:avLst/>
          </a:prstGeom>
          <a:solidFill>
            <a:schemeClr val="accent5">
              <a:lumMod val="60000"/>
              <a:lumOff val="40000"/>
            </a:schemeClr>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solidFill>
                  <a:schemeClr val="bg1"/>
                </a:solidFill>
              </a:rPr>
              <a:t>Pre-Processing</a:t>
            </a:r>
            <a:endParaRPr lang="en-US" dirty="0">
              <a:solidFill>
                <a:schemeClr val="bg1"/>
              </a:solidFill>
            </a:endParaRPr>
          </a:p>
        </p:txBody>
      </p:sp>
      <p:sp>
        <p:nvSpPr>
          <p:cNvPr id="6" name="Rectangle: Rounded Corners 5">
            <a:extLst>
              <a:ext uri="{FF2B5EF4-FFF2-40B4-BE49-F238E27FC236}">
                <a16:creationId xmlns:a16="http://schemas.microsoft.com/office/drawing/2014/main" id="{7D8AA7FB-A144-4B81-BC30-B8617E3BF205}"/>
              </a:ext>
            </a:extLst>
          </p:cNvPr>
          <p:cNvSpPr/>
          <p:nvPr/>
        </p:nvSpPr>
        <p:spPr>
          <a:xfrm>
            <a:off x="3471458" y="4038179"/>
            <a:ext cx="2384743" cy="504040"/>
          </a:xfrm>
          <a:prstGeom prst="roundRect">
            <a:avLst/>
          </a:prstGeom>
          <a:solidFill>
            <a:schemeClr val="accent5">
              <a:lumMod val="60000"/>
              <a:lumOff val="40000"/>
            </a:schemeClr>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solidFill>
                  <a:schemeClr val="bg1"/>
                </a:solidFill>
              </a:rPr>
              <a:t>Face Detection Model</a:t>
            </a:r>
            <a:endParaRPr lang="en-US" dirty="0">
              <a:solidFill>
                <a:schemeClr val="bg1"/>
              </a:solidFill>
            </a:endParaRPr>
          </a:p>
        </p:txBody>
      </p:sp>
      <p:sp>
        <p:nvSpPr>
          <p:cNvPr id="7" name="Rectangle: Rounded Corners 6">
            <a:extLst>
              <a:ext uri="{FF2B5EF4-FFF2-40B4-BE49-F238E27FC236}">
                <a16:creationId xmlns:a16="http://schemas.microsoft.com/office/drawing/2014/main" id="{9BB97D55-7040-4009-BB97-430921DA1A80}"/>
              </a:ext>
            </a:extLst>
          </p:cNvPr>
          <p:cNvSpPr/>
          <p:nvPr/>
        </p:nvSpPr>
        <p:spPr>
          <a:xfrm>
            <a:off x="3471456" y="4963143"/>
            <a:ext cx="2384743" cy="521497"/>
          </a:xfrm>
          <a:prstGeom prst="roundRect">
            <a:avLst/>
          </a:prstGeom>
          <a:solidFill>
            <a:schemeClr val="accent5">
              <a:lumMod val="60000"/>
              <a:lumOff val="40000"/>
            </a:schemeClr>
          </a:solidFill>
          <a:ln>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solidFill>
                  <a:schemeClr val="bg1"/>
                </a:solidFill>
              </a:rPr>
              <a:t>Mask Detection Model</a:t>
            </a:r>
            <a:endParaRPr lang="en-US" dirty="0">
              <a:solidFill>
                <a:schemeClr val="bg1"/>
              </a:solidFill>
            </a:endParaRPr>
          </a:p>
        </p:txBody>
      </p:sp>
      <p:sp>
        <p:nvSpPr>
          <p:cNvPr id="8" name="Rectangle: Rounded Corners 7">
            <a:extLst>
              <a:ext uri="{FF2B5EF4-FFF2-40B4-BE49-F238E27FC236}">
                <a16:creationId xmlns:a16="http://schemas.microsoft.com/office/drawing/2014/main" id="{2AE1A41F-4904-4908-986A-4A55AE9BA95E}"/>
              </a:ext>
            </a:extLst>
          </p:cNvPr>
          <p:cNvSpPr/>
          <p:nvPr/>
        </p:nvSpPr>
        <p:spPr>
          <a:xfrm>
            <a:off x="3712580" y="5905564"/>
            <a:ext cx="1902494" cy="732540"/>
          </a:xfrm>
          <a:prstGeom prst="round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Binary Classification</a:t>
            </a:r>
            <a:endParaRPr lang="en-US" dirty="0">
              <a:solidFill>
                <a:schemeClr val="bg1"/>
              </a:solidFill>
            </a:endParaRPr>
          </a:p>
        </p:txBody>
      </p:sp>
      <p:sp>
        <p:nvSpPr>
          <p:cNvPr id="9" name="TextBox 8">
            <a:extLst>
              <a:ext uri="{FF2B5EF4-FFF2-40B4-BE49-F238E27FC236}">
                <a16:creationId xmlns:a16="http://schemas.microsoft.com/office/drawing/2014/main" id="{F386DFE1-1566-4A70-9B59-FD7679DCE553}"/>
              </a:ext>
            </a:extLst>
          </p:cNvPr>
          <p:cNvSpPr txBox="1"/>
          <p:nvPr/>
        </p:nvSpPr>
        <p:spPr>
          <a:xfrm>
            <a:off x="9066664" y="5956239"/>
            <a:ext cx="1704975" cy="307777"/>
          </a:xfrm>
          <a:prstGeom prst="rect">
            <a:avLst/>
          </a:prstGeom>
          <a:noFill/>
        </p:spPr>
        <p:txBody>
          <a:bodyPr wrap="square" rtlCol="0">
            <a:spAutoFit/>
          </a:bodyPr>
          <a:lstStyle/>
          <a:p>
            <a:r>
              <a:rPr lang="en-IN" dirty="0">
                <a:solidFill>
                  <a:schemeClr val="tx1"/>
                </a:solidFill>
              </a:rPr>
              <a:t>Classification</a:t>
            </a:r>
            <a:endParaRPr lang="en-US" dirty="0">
              <a:solidFill>
                <a:schemeClr val="tx1"/>
              </a:solidFill>
            </a:endParaRPr>
          </a:p>
        </p:txBody>
      </p:sp>
      <p:sp>
        <p:nvSpPr>
          <p:cNvPr id="10" name="TextBox 9">
            <a:extLst>
              <a:ext uri="{FF2B5EF4-FFF2-40B4-BE49-F238E27FC236}">
                <a16:creationId xmlns:a16="http://schemas.microsoft.com/office/drawing/2014/main" id="{6FD9FBB9-89F5-480B-ABC5-6E29A2251686}"/>
              </a:ext>
            </a:extLst>
          </p:cNvPr>
          <p:cNvSpPr txBox="1"/>
          <p:nvPr/>
        </p:nvSpPr>
        <p:spPr>
          <a:xfrm>
            <a:off x="9222557" y="4120440"/>
            <a:ext cx="1845493" cy="307777"/>
          </a:xfrm>
          <a:prstGeom prst="rect">
            <a:avLst/>
          </a:prstGeom>
          <a:noFill/>
        </p:spPr>
        <p:txBody>
          <a:bodyPr wrap="square" rtlCol="0">
            <a:spAutoFit/>
          </a:bodyPr>
          <a:lstStyle/>
          <a:p>
            <a:r>
              <a:rPr lang="en-IN" dirty="0">
                <a:solidFill>
                  <a:schemeClr val="tx1"/>
                </a:solidFill>
              </a:rPr>
              <a:t>Feature Extraction</a:t>
            </a:r>
            <a:endParaRPr lang="en-US" dirty="0">
              <a:solidFill>
                <a:schemeClr val="tx1"/>
              </a:solidFill>
            </a:endParaRPr>
          </a:p>
        </p:txBody>
      </p:sp>
      <p:sp>
        <p:nvSpPr>
          <p:cNvPr id="11" name="TextBox 10">
            <a:extLst>
              <a:ext uri="{FF2B5EF4-FFF2-40B4-BE49-F238E27FC236}">
                <a16:creationId xmlns:a16="http://schemas.microsoft.com/office/drawing/2014/main" id="{26BF4FB3-AF57-4D8D-9E9C-B6B64255EF17}"/>
              </a:ext>
            </a:extLst>
          </p:cNvPr>
          <p:cNvSpPr txBox="1"/>
          <p:nvPr/>
        </p:nvSpPr>
        <p:spPr>
          <a:xfrm>
            <a:off x="9248890" y="2189833"/>
            <a:ext cx="1651722" cy="312735"/>
          </a:xfrm>
          <a:prstGeom prst="rect">
            <a:avLst/>
          </a:prstGeom>
          <a:noFill/>
        </p:spPr>
        <p:txBody>
          <a:bodyPr wrap="square" rtlCol="0">
            <a:spAutoFit/>
          </a:bodyPr>
          <a:lstStyle/>
          <a:p>
            <a:r>
              <a:rPr lang="en-IN" dirty="0">
                <a:solidFill>
                  <a:schemeClr val="tx1"/>
                </a:solidFill>
              </a:rPr>
              <a:t>Raw-data (frame)</a:t>
            </a:r>
            <a:endParaRPr lang="en-US" dirty="0">
              <a:solidFill>
                <a:schemeClr val="tx1"/>
              </a:solidFill>
            </a:endParaRPr>
          </a:p>
        </p:txBody>
      </p:sp>
      <p:sp>
        <p:nvSpPr>
          <p:cNvPr id="12" name="Rectangle 11">
            <a:extLst>
              <a:ext uri="{FF2B5EF4-FFF2-40B4-BE49-F238E27FC236}">
                <a16:creationId xmlns:a16="http://schemas.microsoft.com/office/drawing/2014/main" id="{C32A0D20-F7C1-4F7E-8279-D41E92795097}"/>
              </a:ext>
            </a:extLst>
          </p:cNvPr>
          <p:cNvSpPr/>
          <p:nvPr/>
        </p:nvSpPr>
        <p:spPr>
          <a:xfrm>
            <a:off x="623392" y="548680"/>
            <a:ext cx="9505056" cy="861774"/>
          </a:xfrm>
          <a:prstGeom prst="rect">
            <a:avLst/>
          </a:prstGeom>
        </p:spPr>
        <p:txBody>
          <a:bodyPr wrap="square">
            <a:spAutoFit/>
          </a:bodyPr>
          <a:lstStyle/>
          <a:p>
            <a:r>
              <a:rPr lang="en-IN" sz="5000" b="1" dirty="0">
                <a:solidFill>
                  <a:schemeClr val="tx1"/>
                </a:solidFill>
                <a:latin typeface="Times New Roman" panose="02020603050405020304" pitchFamily="18" charset="0"/>
                <a:cs typeface="Times New Roman" panose="02020603050405020304" pitchFamily="18" charset="0"/>
              </a:rPr>
              <a:t>DATA FLOW DIAGRAM</a:t>
            </a:r>
          </a:p>
        </p:txBody>
      </p:sp>
      <p:cxnSp>
        <p:nvCxnSpPr>
          <p:cNvPr id="14" name="Straight Arrow Connector 13">
            <a:extLst>
              <a:ext uri="{FF2B5EF4-FFF2-40B4-BE49-F238E27FC236}">
                <a16:creationId xmlns:a16="http://schemas.microsoft.com/office/drawing/2014/main" id="{080EBD4A-83A2-4080-8B51-B2A1B316A606}"/>
              </a:ext>
            </a:extLst>
          </p:cNvPr>
          <p:cNvCxnSpPr>
            <a:cxnSpLocks/>
            <a:stCxn id="2" idx="3"/>
            <a:endCxn id="3" idx="1"/>
          </p:cNvCxnSpPr>
          <p:nvPr/>
        </p:nvCxnSpPr>
        <p:spPr>
          <a:xfrm>
            <a:off x="2943111" y="2376862"/>
            <a:ext cx="632609" cy="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E589F54-11A9-41B7-B986-98C5E1EF749E}"/>
              </a:ext>
            </a:extLst>
          </p:cNvPr>
          <p:cNvCxnSpPr>
            <a:cxnSpLocks/>
            <a:stCxn id="3" idx="3"/>
            <a:endCxn id="4" idx="1"/>
          </p:cNvCxnSpPr>
          <p:nvPr/>
        </p:nvCxnSpPr>
        <p:spPr>
          <a:xfrm>
            <a:off x="5011455" y="2376863"/>
            <a:ext cx="1264879" cy="95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3CCE8E5-C9F6-4FED-9CE6-E617F9B740A8}"/>
              </a:ext>
            </a:extLst>
          </p:cNvPr>
          <p:cNvCxnSpPr>
            <a:stCxn id="5" idx="2"/>
            <a:endCxn id="6" idx="0"/>
          </p:cNvCxnSpPr>
          <p:nvPr/>
        </p:nvCxnSpPr>
        <p:spPr>
          <a:xfrm>
            <a:off x="4663829" y="3590503"/>
            <a:ext cx="1" cy="44767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D6716C5-8CF9-4D32-84F2-0D7CE5C6CAEA}"/>
              </a:ext>
            </a:extLst>
          </p:cNvPr>
          <p:cNvCxnSpPr>
            <a:cxnSpLocks/>
            <a:stCxn id="6" idx="2"/>
            <a:endCxn id="7" idx="0"/>
          </p:cNvCxnSpPr>
          <p:nvPr/>
        </p:nvCxnSpPr>
        <p:spPr>
          <a:xfrm flipH="1">
            <a:off x="4663828" y="4542219"/>
            <a:ext cx="2" cy="4209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496DE26-85D2-4FF4-B63D-D33F4CC982BE}"/>
              </a:ext>
            </a:extLst>
          </p:cNvPr>
          <p:cNvCxnSpPr>
            <a:cxnSpLocks/>
            <a:stCxn id="7" idx="2"/>
            <a:endCxn id="8" idx="0"/>
          </p:cNvCxnSpPr>
          <p:nvPr/>
        </p:nvCxnSpPr>
        <p:spPr>
          <a:xfrm flipH="1">
            <a:off x="4663827" y="5484640"/>
            <a:ext cx="1" cy="4209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5101CD34-9DFC-4729-B1CF-E3DFBB0448AE}"/>
              </a:ext>
            </a:extLst>
          </p:cNvPr>
          <p:cNvCxnSpPr>
            <a:cxnSpLocks/>
            <a:stCxn id="4" idx="2"/>
            <a:endCxn id="5" idx="3"/>
          </p:cNvCxnSpPr>
          <p:nvPr/>
        </p:nvCxnSpPr>
        <p:spPr>
          <a:xfrm rot="5400000">
            <a:off x="5960505" y="2262217"/>
            <a:ext cx="651847" cy="1536731"/>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3" name="Slide Number Placeholder 42">
            <a:extLst>
              <a:ext uri="{FF2B5EF4-FFF2-40B4-BE49-F238E27FC236}">
                <a16:creationId xmlns:a16="http://schemas.microsoft.com/office/drawing/2014/main" id="{C4A56BC8-6183-4A31-901C-68945560A575}"/>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10</a:t>
            </a:fld>
            <a:endParaRPr lang="en-US"/>
          </a:p>
        </p:txBody>
      </p:sp>
    </p:spTree>
    <p:extLst>
      <p:ext uri="{BB962C8B-B14F-4D97-AF65-F5344CB8AC3E}">
        <p14:creationId xmlns:p14="http://schemas.microsoft.com/office/powerpoint/2010/main" val="3788466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2"/>
          <p:cNvSpPr txBox="1">
            <a:spLocks noGrp="1"/>
          </p:cNvSpPr>
          <p:nvPr>
            <p:ph type="title"/>
          </p:nvPr>
        </p:nvSpPr>
        <p:spPr>
          <a:xfrm>
            <a:off x="724972" y="257905"/>
            <a:ext cx="9404723" cy="986791"/>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5000" b="1" dirty="0">
                <a:latin typeface="Times New Roman" panose="02020603050405020304" pitchFamily="18" charset="0"/>
                <a:cs typeface="Times New Roman" panose="02020603050405020304" pitchFamily="18" charset="0"/>
              </a:rPr>
              <a:t>DESIGN AND ANALYSIS</a:t>
            </a:r>
            <a:endParaRPr sz="5000" b="1"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F026252-570E-47A0-968D-7F937341AD36}"/>
              </a:ext>
            </a:extLst>
          </p:cNvPr>
          <p:cNvSpPr/>
          <p:nvPr/>
        </p:nvSpPr>
        <p:spPr>
          <a:xfrm>
            <a:off x="4727849" y="1856509"/>
            <a:ext cx="1299156" cy="456757"/>
          </a:xfrm>
          <a:prstGeom prst="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Swagger UI</a:t>
            </a:r>
          </a:p>
        </p:txBody>
      </p:sp>
      <p:cxnSp>
        <p:nvCxnSpPr>
          <p:cNvPr id="8" name="Straight Arrow Connector 7">
            <a:extLst>
              <a:ext uri="{FF2B5EF4-FFF2-40B4-BE49-F238E27FC236}">
                <a16:creationId xmlns:a16="http://schemas.microsoft.com/office/drawing/2014/main" id="{A7FDA422-57C7-4A9D-8391-67E0D7FA1EC3}"/>
              </a:ext>
            </a:extLst>
          </p:cNvPr>
          <p:cNvCxnSpPr>
            <a:cxnSpLocks/>
            <a:stCxn id="111" idx="4"/>
            <a:endCxn id="7" idx="0"/>
          </p:cNvCxnSpPr>
          <p:nvPr/>
        </p:nvCxnSpPr>
        <p:spPr>
          <a:xfrm>
            <a:off x="5377427" y="1675792"/>
            <a:ext cx="0" cy="18071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Flowchart: Decision 8">
            <a:extLst>
              <a:ext uri="{FF2B5EF4-FFF2-40B4-BE49-F238E27FC236}">
                <a16:creationId xmlns:a16="http://schemas.microsoft.com/office/drawing/2014/main" id="{28FE85AA-C21E-41DD-B71E-90C75A0EC98C}"/>
              </a:ext>
            </a:extLst>
          </p:cNvPr>
          <p:cNvSpPr/>
          <p:nvPr/>
        </p:nvSpPr>
        <p:spPr>
          <a:xfrm>
            <a:off x="4481018" y="2627295"/>
            <a:ext cx="1792817" cy="651472"/>
          </a:xfrm>
          <a:prstGeom prst="flowChartDecision">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Select</a:t>
            </a:r>
          </a:p>
        </p:txBody>
      </p:sp>
      <p:sp>
        <p:nvSpPr>
          <p:cNvPr id="10" name="Rectangle 9">
            <a:extLst>
              <a:ext uri="{FF2B5EF4-FFF2-40B4-BE49-F238E27FC236}">
                <a16:creationId xmlns:a16="http://schemas.microsoft.com/office/drawing/2014/main" id="{932C299D-247B-488B-85D8-736AE4B9C616}"/>
              </a:ext>
            </a:extLst>
          </p:cNvPr>
          <p:cNvSpPr/>
          <p:nvPr/>
        </p:nvSpPr>
        <p:spPr>
          <a:xfrm>
            <a:off x="7095526" y="3391796"/>
            <a:ext cx="2147385" cy="473334"/>
          </a:xfrm>
          <a:prstGeom prst="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a:p>
            <a:pPr algn="ctr"/>
            <a:r>
              <a:rPr lang="en-IN" dirty="0">
                <a:solidFill>
                  <a:schemeClr val="bg1"/>
                </a:solidFill>
              </a:rPr>
              <a:t>Request dynamic video</a:t>
            </a:r>
          </a:p>
          <a:p>
            <a:pPr algn="ctr"/>
            <a:endParaRPr lang="en-IN" dirty="0"/>
          </a:p>
        </p:txBody>
      </p:sp>
      <p:cxnSp>
        <p:nvCxnSpPr>
          <p:cNvPr id="11" name="Straight Connector 10">
            <a:extLst>
              <a:ext uri="{FF2B5EF4-FFF2-40B4-BE49-F238E27FC236}">
                <a16:creationId xmlns:a16="http://schemas.microsoft.com/office/drawing/2014/main" id="{BB28E031-0617-4FD8-8B6F-F8951C095133}"/>
              </a:ext>
            </a:extLst>
          </p:cNvPr>
          <p:cNvCxnSpPr>
            <a:cxnSpLocks/>
            <a:stCxn id="9" idx="3"/>
          </p:cNvCxnSpPr>
          <p:nvPr/>
        </p:nvCxnSpPr>
        <p:spPr>
          <a:xfrm>
            <a:off x="6273835" y="2953031"/>
            <a:ext cx="1532897" cy="1481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02A419F-B1D1-45CD-9205-AAD3D91CE4B1}"/>
              </a:ext>
            </a:extLst>
          </p:cNvPr>
          <p:cNvCxnSpPr>
            <a:cxnSpLocks/>
          </p:cNvCxnSpPr>
          <p:nvPr/>
        </p:nvCxnSpPr>
        <p:spPr>
          <a:xfrm flipH="1">
            <a:off x="7806732" y="3124496"/>
            <a:ext cx="9636" cy="27660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1FF9883-5717-4EC2-9D99-4DB71D4F5EA1}"/>
              </a:ext>
            </a:extLst>
          </p:cNvPr>
          <p:cNvSpPr/>
          <p:nvPr/>
        </p:nvSpPr>
        <p:spPr>
          <a:xfrm>
            <a:off x="2115128" y="3483534"/>
            <a:ext cx="1816709" cy="623856"/>
          </a:xfrm>
          <a:prstGeom prst="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a:t>
            </a:r>
            <a:r>
              <a:rPr lang="en-IN" dirty="0" err="1">
                <a:solidFill>
                  <a:schemeClr val="bg1"/>
                </a:solidFill>
              </a:rPr>
              <a:t>equest</a:t>
            </a:r>
            <a:r>
              <a:rPr lang="en-IN" dirty="0">
                <a:solidFill>
                  <a:schemeClr val="bg1"/>
                </a:solidFill>
              </a:rPr>
              <a:t> image/video</a:t>
            </a:r>
          </a:p>
        </p:txBody>
      </p:sp>
      <p:cxnSp>
        <p:nvCxnSpPr>
          <p:cNvPr id="14" name="Straight Connector 13">
            <a:extLst>
              <a:ext uri="{FF2B5EF4-FFF2-40B4-BE49-F238E27FC236}">
                <a16:creationId xmlns:a16="http://schemas.microsoft.com/office/drawing/2014/main" id="{B0263EEE-2D7B-4F82-AD35-6821E880D93D}"/>
              </a:ext>
            </a:extLst>
          </p:cNvPr>
          <p:cNvCxnSpPr>
            <a:cxnSpLocks/>
            <a:endCxn id="9" idx="1"/>
          </p:cNvCxnSpPr>
          <p:nvPr/>
        </p:nvCxnSpPr>
        <p:spPr>
          <a:xfrm flipV="1">
            <a:off x="3023483" y="2953031"/>
            <a:ext cx="1457535" cy="1530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866ECB5-C232-4570-A031-C4A516320787}"/>
              </a:ext>
            </a:extLst>
          </p:cNvPr>
          <p:cNvCxnSpPr>
            <a:cxnSpLocks/>
          </p:cNvCxnSpPr>
          <p:nvPr/>
        </p:nvCxnSpPr>
        <p:spPr>
          <a:xfrm>
            <a:off x="3005695" y="3124034"/>
            <a:ext cx="0" cy="30496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DFCC4A0-1D83-4672-993E-56A49D03356D}"/>
              </a:ext>
            </a:extLst>
          </p:cNvPr>
          <p:cNvSpPr/>
          <p:nvPr/>
        </p:nvSpPr>
        <p:spPr>
          <a:xfrm>
            <a:off x="7135022" y="4172956"/>
            <a:ext cx="1625273" cy="518041"/>
          </a:xfrm>
          <a:prstGeom prst="rect">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Camera access</a:t>
            </a:r>
          </a:p>
        </p:txBody>
      </p:sp>
      <p:cxnSp>
        <p:nvCxnSpPr>
          <p:cNvPr id="18" name="Straight Arrow Connector 17">
            <a:extLst>
              <a:ext uri="{FF2B5EF4-FFF2-40B4-BE49-F238E27FC236}">
                <a16:creationId xmlns:a16="http://schemas.microsoft.com/office/drawing/2014/main" id="{ED5A597B-F6D1-483F-9644-6427D0D7882A}"/>
              </a:ext>
            </a:extLst>
          </p:cNvPr>
          <p:cNvCxnSpPr>
            <a:cxnSpLocks/>
            <a:stCxn id="13" idx="2"/>
          </p:cNvCxnSpPr>
          <p:nvPr/>
        </p:nvCxnSpPr>
        <p:spPr>
          <a:xfrm>
            <a:off x="3023483" y="4107390"/>
            <a:ext cx="0" cy="78116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94CDBF3-85E3-4402-9A99-90A588CC808F}"/>
              </a:ext>
            </a:extLst>
          </p:cNvPr>
          <p:cNvCxnSpPr>
            <a:cxnSpLocks/>
          </p:cNvCxnSpPr>
          <p:nvPr/>
        </p:nvCxnSpPr>
        <p:spPr>
          <a:xfrm>
            <a:off x="7903449" y="3865130"/>
            <a:ext cx="0" cy="30504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DFC1FFB-2327-4116-B008-FBB6F06E6D5B}"/>
              </a:ext>
            </a:extLst>
          </p:cNvPr>
          <p:cNvCxnSpPr>
            <a:cxnSpLocks/>
            <a:stCxn id="7" idx="2"/>
            <a:endCxn id="9" idx="0"/>
          </p:cNvCxnSpPr>
          <p:nvPr/>
        </p:nvCxnSpPr>
        <p:spPr>
          <a:xfrm>
            <a:off x="5377427" y="2313266"/>
            <a:ext cx="0" cy="31402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 name="Minus Sign 20">
            <a:extLst>
              <a:ext uri="{FF2B5EF4-FFF2-40B4-BE49-F238E27FC236}">
                <a16:creationId xmlns:a16="http://schemas.microsoft.com/office/drawing/2014/main" id="{9414C1E5-FA26-469A-9238-A9D8A2A6C70E}"/>
              </a:ext>
            </a:extLst>
          </p:cNvPr>
          <p:cNvSpPr/>
          <p:nvPr/>
        </p:nvSpPr>
        <p:spPr>
          <a:xfrm>
            <a:off x="4439816" y="5477458"/>
            <a:ext cx="2404345" cy="699187"/>
          </a:xfrm>
          <a:prstGeom prst="mathMinus">
            <a:avLst>
              <a:gd name="adj1" fmla="val 66631"/>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t>
            </a:r>
            <a:r>
              <a:rPr lang="en-IN" dirty="0" err="1">
                <a:solidFill>
                  <a:schemeClr val="bg1"/>
                </a:solidFill>
              </a:rPr>
              <a:t>isplay</a:t>
            </a:r>
            <a:r>
              <a:rPr lang="en-IN" dirty="0">
                <a:solidFill>
                  <a:schemeClr val="bg1"/>
                </a:solidFill>
              </a:rPr>
              <a:t>  results</a:t>
            </a:r>
          </a:p>
        </p:txBody>
      </p:sp>
      <p:sp>
        <p:nvSpPr>
          <p:cNvPr id="22" name="Minus Sign 21">
            <a:extLst>
              <a:ext uri="{FF2B5EF4-FFF2-40B4-BE49-F238E27FC236}">
                <a16:creationId xmlns:a16="http://schemas.microsoft.com/office/drawing/2014/main" id="{0BB416A6-C464-404E-9A56-BE2A28391992}"/>
              </a:ext>
            </a:extLst>
          </p:cNvPr>
          <p:cNvSpPr/>
          <p:nvPr/>
        </p:nvSpPr>
        <p:spPr>
          <a:xfrm>
            <a:off x="1698646" y="4628218"/>
            <a:ext cx="7631154" cy="967667"/>
          </a:xfrm>
          <a:prstGeom prst="mathMinus">
            <a:avLst>
              <a:gd name="adj1" fmla="val 46176"/>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F</a:t>
            </a:r>
            <a:r>
              <a:rPr lang="en-IN" dirty="0" err="1">
                <a:solidFill>
                  <a:schemeClr val="bg1"/>
                </a:solidFill>
              </a:rPr>
              <a:t>acemask</a:t>
            </a:r>
            <a:r>
              <a:rPr lang="en-IN" dirty="0">
                <a:solidFill>
                  <a:schemeClr val="bg1"/>
                </a:solidFill>
              </a:rPr>
              <a:t> detection</a:t>
            </a:r>
          </a:p>
        </p:txBody>
      </p:sp>
      <p:cxnSp>
        <p:nvCxnSpPr>
          <p:cNvPr id="27" name="Straight Arrow Connector 26">
            <a:extLst>
              <a:ext uri="{FF2B5EF4-FFF2-40B4-BE49-F238E27FC236}">
                <a16:creationId xmlns:a16="http://schemas.microsoft.com/office/drawing/2014/main" id="{F7453AD9-D27F-4302-AAAA-02E11DE6D8D9}"/>
              </a:ext>
            </a:extLst>
          </p:cNvPr>
          <p:cNvCxnSpPr>
            <a:cxnSpLocks/>
          </p:cNvCxnSpPr>
          <p:nvPr/>
        </p:nvCxnSpPr>
        <p:spPr>
          <a:xfrm>
            <a:off x="5536771" y="5373216"/>
            <a:ext cx="0" cy="21706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D563BFFD-A88F-41F4-9273-802DF3D091C2}"/>
              </a:ext>
            </a:extLst>
          </p:cNvPr>
          <p:cNvCxnSpPr>
            <a:cxnSpLocks/>
          </p:cNvCxnSpPr>
          <p:nvPr/>
        </p:nvCxnSpPr>
        <p:spPr>
          <a:xfrm>
            <a:off x="7903449" y="4646291"/>
            <a:ext cx="0" cy="24226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ADEB7981-3524-4176-B95F-01831C5A57CE}"/>
              </a:ext>
            </a:extLst>
          </p:cNvPr>
          <p:cNvCxnSpPr>
            <a:cxnSpLocks/>
          </p:cNvCxnSpPr>
          <p:nvPr/>
        </p:nvCxnSpPr>
        <p:spPr>
          <a:xfrm>
            <a:off x="5536771" y="6094368"/>
            <a:ext cx="0" cy="17820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5" name="Oval 164">
            <a:extLst>
              <a:ext uri="{FF2B5EF4-FFF2-40B4-BE49-F238E27FC236}">
                <a16:creationId xmlns:a16="http://schemas.microsoft.com/office/drawing/2014/main" id="{E32F9966-0C11-4164-B36E-321AD1456F04}"/>
              </a:ext>
            </a:extLst>
          </p:cNvPr>
          <p:cNvSpPr/>
          <p:nvPr/>
        </p:nvSpPr>
        <p:spPr>
          <a:xfrm>
            <a:off x="4687919" y="6302348"/>
            <a:ext cx="1652608" cy="438017"/>
          </a:xfrm>
          <a:prstGeom prst="ellipse">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Stop</a:t>
            </a:r>
            <a:endParaRPr lang="en-IN" dirty="0">
              <a:solidFill>
                <a:schemeClr val="bg1"/>
              </a:solidFill>
            </a:endParaRPr>
          </a:p>
        </p:txBody>
      </p:sp>
      <p:sp>
        <p:nvSpPr>
          <p:cNvPr id="111" name="Oval 110">
            <a:extLst>
              <a:ext uri="{FF2B5EF4-FFF2-40B4-BE49-F238E27FC236}">
                <a16:creationId xmlns:a16="http://schemas.microsoft.com/office/drawing/2014/main" id="{3B10E772-9C27-4F22-BA0F-03D231371C60}"/>
              </a:ext>
            </a:extLst>
          </p:cNvPr>
          <p:cNvSpPr/>
          <p:nvPr/>
        </p:nvSpPr>
        <p:spPr>
          <a:xfrm>
            <a:off x="4551123" y="1267724"/>
            <a:ext cx="1652608" cy="408068"/>
          </a:xfrm>
          <a:prstGeom prst="ellipse">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Start</a:t>
            </a:r>
            <a:endParaRPr lang="en-IN" dirty="0">
              <a:solidFill>
                <a:schemeClr val="bg1"/>
              </a:solidFill>
            </a:endParaRPr>
          </a:p>
        </p:txBody>
      </p:sp>
      <p:sp>
        <p:nvSpPr>
          <p:cNvPr id="47" name="Slide Number Placeholder 46">
            <a:extLst>
              <a:ext uri="{FF2B5EF4-FFF2-40B4-BE49-F238E27FC236}">
                <a16:creationId xmlns:a16="http://schemas.microsoft.com/office/drawing/2014/main" id="{8785078B-7373-4D0B-AEB9-9D9ED868867F}"/>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5400" y="295729"/>
            <a:ext cx="9404723" cy="888050"/>
          </a:xfrm>
        </p:spPr>
        <p:txBody>
          <a:bodyPr/>
          <a:lstStyle/>
          <a:p>
            <a:r>
              <a:rPr lang="en-IN" sz="5000" b="1" dirty="0">
                <a:latin typeface="Times New Roman" panose="02020603050405020304" pitchFamily="18" charset="0"/>
                <a:cs typeface="Times New Roman" panose="02020603050405020304" pitchFamily="18" charset="0"/>
              </a:rPr>
              <a:t>CLASS DIAGRAM</a:t>
            </a:r>
            <a:endParaRPr lang="en-US" sz="5000" b="1" dirty="0">
              <a:latin typeface="Times New Roman" panose="02020603050405020304" pitchFamily="18" charset="0"/>
              <a:cs typeface="Times New Roman" panose="02020603050405020304" pitchFamily="18" charset="0"/>
            </a:endParaRPr>
          </a:p>
        </p:txBody>
      </p:sp>
      <p:pic>
        <p:nvPicPr>
          <p:cNvPr id="9" name="Content Placeholder 8">
            <a:extLst>
              <a:ext uri="{FF2B5EF4-FFF2-40B4-BE49-F238E27FC236}">
                <a16:creationId xmlns:a16="http://schemas.microsoft.com/office/drawing/2014/main" id="{1287E285-F499-4024-9A8F-D8CE8BAF43E8}"/>
              </a:ext>
            </a:extLst>
          </p:cNvPr>
          <p:cNvPicPr>
            <a:picLocks noGrp="1" noChangeAspect="1"/>
          </p:cNvPicPr>
          <p:nvPr>
            <p:ph idx="1"/>
          </p:nvPr>
        </p:nvPicPr>
        <p:blipFill>
          <a:blip r:embed="rId2"/>
          <a:stretch>
            <a:fillRect/>
          </a:stretch>
        </p:blipFill>
        <p:spPr>
          <a:xfrm>
            <a:off x="1487488" y="1340768"/>
            <a:ext cx="8947150" cy="4920498"/>
          </a:xfrm>
        </p:spPr>
      </p:pic>
      <p:sp>
        <p:nvSpPr>
          <p:cNvPr id="10" name="Slide Number Placeholder 9">
            <a:extLst>
              <a:ext uri="{FF2B5EF4-FFF2-40B4-BE49-F238E27FC236}">
                <a16:creationId xmlns:a16="http://schemas.microsoft.com/office/drawing/2014/main" id="{9C9996BC-5196-4FFA-9782-D040262E5143}"/>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392" y="295729"/>
            <a:ext cx="9404723" cy="1032066"/>
          </a:xfrm>
        </p:spPr>
        <p:txBody>
          <a:bodyPr/>
          <a:lstStyle/>
          <a:p>
            <a:r>
              <a:rPr lang="en-IN" sz="5000" b="1" dirty="0">
                <a:latin typeface="Times New Roman" panose="02020603050405020304" pitchFamily="18" charset="0"/>
                <a:cs typeface="Times New Roman" panose="02020603050405020304" pitchFamily="18" charset="0"/>
              </a:rPr>
              <a:t>USE CASE DIAGRAM</a:t>
            </a:r>
            <a:endParaRPr lang="en-US" sz="50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9C84E20C-D3B6-42A7-A31F-A121F0A47775}"/>
              </a:ext>
            </a:extLst>
          </p:cNvPr>
          <p:cNvPicPr>
            <a:picLocks noGrp="1" noChangeAspect="1"/>
          </p:cNvPicPr>
          <p:nvPr>
            <p:ph idx="1"/>
          </p:nvPr>
        </p:nvPicPr>
        <p:blipFill>
          <a:blip r:embed="rId2"/>
          <a:stretch>
            <a:fillRect/>
          </a:stretch>
        </p:blipFill>
        <p:spPr>
          <a:xfrm>
            <a:off x="1487488" y="1412776"/>
            <a:ext cx="8712968" cy="4896544"/>
          </a:xfrm>
        </p:spPr>
      </p:pic>
      <p:sp>
        <p:nvSpPr>
          <p:cNvPr id="6" name="Slide Number Placeholder 5">
            <a:extLst>
              <a:ext uri="{FF2B5EF4-FFF2-40B4-BE49-F238E27FC236}">
                <a16:creationId xmlns:a16="http://schemas.microsoft.com/office/drawing/2014/main" id="{6A75AD2D-F58B-4CC1-8B12-2AAA802A1AEF}"/>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392" y="319819"/>
            <a:ext cx="9404723" cy="888050"/>
          </a:xfrm>
        </p:spPr>
        <p:txBody>
          <a:bodyPr/>
          <a:lstStyle/>
          <a:p>
            <a:r>
              <a:rPr lang="en-IN" sz="5000" b="1" dirty="0">
                <a:latin typeface="Times New Roman" panose="02020603050405020304" pitchFamily="18" charset="0"/>
                <a:cs typeface="Times New Roman" panose="02020603050405020304" pitchFamily="18" charset="0"/>
              </a:rPr>
              <a:t>SEQUENCE DIAGRAM</a:t>
            </a:r>
            <a:endParaRPr lang="en-US" sz="50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4B984BC7-728D-4AD0-858E-43F822DEDD5F}"/>
              </a:ext>
            </a:extLst>
          </p:cNvPr>
          <p:cNvPicPr>
            <a:picLocks noGrp="1" noChangeAspect="1"/>
          </p:cNvPicPr>
          <p:nvPr>
            <p:ph idx="1"/>
          </p:nvPr>
        </p:nvPicPr>
        <p:blipFill>
          <a:blip r:embed="rId2"/>
          <a:stretch>
            <a:fillRect/>
          </a:stretch>
        </p:blipFill>
        <p:spPr>
          <a:xfrm>
            <a:off x="1703512" y="1340768"/>
            <a:ext cx="8640960" cy="5256584"/>
          </a:xfrm>
        </p:spPr>
      </p:pic>
      <p:sp>
        <p:nvSpPr>
          <p:cNvPr id="6" name="Slide Number Placeholder 5">
            <a:extLst>
              <a:ext uri="{FF2B5EF4-FFF2-40B4-BE49-F238E27FC236}">
                <a16:creationId xmlns:a16="http://schemas.microsoft.com/office/drawing/2014/main" id="{A5C6D836-B08E-415D-A33F-251A0F3F4F29}"/>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392" y="398401"/>
            <a:ext cx="9404723" cy="767687"/>
          </a:xfrm>
        </p:spPr>
        <p:txBody>
          <a:bodyPr/>
          <a:lstStyle/>
          <a:p>
            <a:r>
              <a:rPr lang="en-IN" sz="5000" b="1" dirty="0">
                <a:latin typeface="Times New Roman" panose="02020603050405020304" pitchFamily="18" charset="0"/>
                <a:cs typeface="Times New Roman" panose="02020603050405020304" pitchFamily="18" charset="0"/>
              </a:rPr>
              <a:t>ACTIVITY DIAGRAM</a:t>
            </a:r>
            <a:endParaRPr lang="en-US" sz="50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02D22EF4-1135-41AD-B819-BF4A6A87E3CB}"/>
              </a:ext>
            </a:extLst>
          </p:cNvPr>
          <p:cNvPicPr>
            <a:picLocks noGrp="1" noChangeAspect="1"/>
          </p:cNvPicPr>
          <p:nvPr>
            <p:ph idx="1"/>
          </p:nvPr>
        </p:nvPicPr>
        <p:blipFill>
          <a:blip r:embed="rId2"/>
          <a:stretch>
            <a:fillRect/>
          </a:stretch>
        </p:blipFill>
        <p:spPr>
          <a:xfrm>
            <a:off x="1601635" y="1268760"/>
            <a:ext cx="8784976" cy="5477738"/>
          </a:xfrm>
        </p:spPr>
      </p:pic>
      <p:sp>
        <p:nvSpPr>
          <p:cNvPr id="6" name="Slide Number Placeholder 5">
            <a:extLst>
              <a:ext uri="{FF2B5EF4-FFF2-40B4-BE49-F238E27FC236}">
                <a16:creationId xmlns:a16="http://schemas.microsoft.com/office/drawing/2014/main" id="{DECFEF2E-91EA-4484-B1BE-38A57C4B8B1D}"/>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title"/>
          </p:nvPr>
        </p:nvSpPr>
        <p:spPr>
          <a:xfrm>
            <a:off x="673821" y="210938"/>
            <a:ext cx="7380289" cy="937267"/>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5000" b="1" dirty="0">
                <a:latin typeface="Times New Roman" panose="02020603050405020304" pitchFamily="18" charset="0"/>
                <a:cs typeface="Times New Roman" panose="02020603050405020304" pitchFamily="18" charset="0"/>
              </a:rPr>
              <a:t>SAMPLE CODE</a:t>
            </a:r>
          </a:p>
        </p:txBody>
      </p:sp>
      <p:pic>
        <p:nvPicPr>
          <p:cNvPr id="4" name="Content Placeholder 3">
            <a:extLst>
              <a:ext uri="{FF2B5EF4-FFF2-40B4-BE49-F238E27FC236}">
                <a16:creationId xmlns:a16="http://schemas.microsoft.com/office/drawing/2014/main" id="{D9BD9BD2-C6A7-4B3C-AB5E-0C0297DEC91B}"/>
              </a:ext>
            </a:extLst>
          </p:cNvPr>
          <p:cNvPicPr>
            <a:picLocks noGrp="1" noChangeAspect="1"/>
          </p:cNvPicPr>
          <p:nvPr>
            <p:ph idx="1"/>
          </p:nvPr>
        </p:nvPicPr>
        <p:blipFill>
          <a:blip r:embed="rId3"/>
          <a:stretch>
            <a:fillRect/>
          </a:stretch>
        </p:blipFill>
        <p:spPr>
          <a:xfrm>
            <a:off x="593680" y="1537631"/>
            <a:ext cx="10517665" cy="5140259"/>
          </a:xfrm>
          <a:prstGeom prst="rect">
            <a:avLst/>
          </a:prstGeom>
          <a:noFill/>
          <a:ln>
            <a:noFill/>
          </a:ln>
        </p:spPr>
      </p:pic>
      <p:sp>
        <p:nvSpPr>
          <p:cNvPr id="2" name="Slide Number Placeholder 1">
            <a:extLst>
              <a:ext uri="{FF2B5EF4-FFF2-40B4-BE49-F238E27FC236}">
                <a16:creationId xmlns:a16="http://schemas.microsoft.com/office/drawing/2014/main" id="{07093D73-FA54-4F11-A490-EAE11C9337D3}"/>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7D935-F83F-4790-8DA0-B3AB313585E8}"/>
              </a:ext>
            </a:extLst>
          </p:cNvPr>
          <p:cNvSpPr>
            <a:spLocks noGrp="1"/>
          </p:cNvSpPr>
          <p:nvPr>
            <p:ph type="title"/>
          </p:nvPr>
        </p:nvSpPr>
        <p:spPr/>
        <p:txBody>
          <a:bodyPr/>
          <a:lstStyle/>
          <a:p>
            <a:r>
              <a:rPr lang="en-US" sz="5000" b="1" dirty="0">
                <a:latin typeface="Times New Roman" panose="02020603050405020304" pitchFamily="18" charset="0"/>
                <a:cs typeface="Times New Roman" panose="02020603050405020304" pitchFamily="18" charset="0"/>
              </a:rPr>
              <a:t>TESTING AND ANALYSIS</a:t>
            </a:r>
            <a:endParaRPr lang="en-IN" sz="5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A3392F3-DE6E-4703-8472-350FD04FCB1D}"/>
              </a:ext>
            </a:extLst>
          </p:cNvPr>
          <p:cNvSpPr>
            <a:spLocks noGrp="1"/>
          </p:cNvSpPr>
          <p:nvPr>
            <p:ph idx="1"/>
          </p:nvPr>
        </p:nvSpPr>
        <p:spPr>
          <a:xfrm>
            <a:off x="646111" y="1651865"/>
            <a:ext cx="10899778" cy="4540388"/>
          </a:xfrm>
        </p:spPr>
        <p:txBody>
          <a:bodyPr/>
          <a:lstStyle/>
          <a:p>
            <a:pPr>
              <a:buFont typeface="Wingdings" panose="05000000000000000000" pitchFamily="2" charset="2"/>
              <a:buChar char="Ø"/>
            </a:pPr>
            <a:r>
              <a:rPr lang="en-US" dirty="0">
                <a:solidFill>
                  <a:schemeClr val="tx1"/>
                </a:solidFill>
              </a:rPr>
              <a:t>Software Testing is evaluation of the software against requirements gathered from users and system specifications. Testing is conducted at the phase level in software development life cycle or at module level in program code. Software testing comprises of  Validation and Verification. </a:t>
            </a:r>
          </a:p>
          <a:p>
            <a:pPr algn="just">
              <a:buFont typeface="Wingdings" panose="05000000000000000000" pitchFamily="2" charset="2"/>
              <a:buChar char="Ø"/>
            </a:pPr>
            <a:r>
              <a:rPr lang="en-US" b="1" dirty="0">
                <a:solidFill>
                  <a:schemeClr val="tx1"/>
                </a:solidFill>
              </a:rPr>
              <a:t>Unit Testing</a:t>
            </a:r>
            <a:r>
              <a:rPr lang="en-US" dirty="0">
                <a:solidFill>
                  <a:schemeClr val="tx1"/>
                </a:solidFill>
              </a:rPr>
              <a:t>: </a:t>
            </a:r>
            <a:r>
              <a:rPr lang="en-US" dirty="0"/>
              <a:t>W</a:t>
            </a:r>
            <a:r>
              <a:rPr lang="en-US" dirty="0">
                <a:solidFill>
                  <a:schemeClr val="tx1"/>
                </a:solidFill>
              </a:rPr>
              <a:t>e have performed testing while writing the code to get error free.</a:t>
            </a:r>
          </a:p>
          <a:p>
            <a:pPr algn="just">
              <a:buFont typeface="Wingdings" panose="05000000000000000000" pitchFamily="2" charset="2"/>
              <a:buChar char="Ø"/>
            </a:pPr>
            <a:r>
              <a:rPr lang="en-US" b="1" dirty="0">
                <a:solidFill>
                  <a:schemeClr val="tx1"/>
                </a:solidFill>
              </a:rPr>
              <a:t>Integration Testing</a:t>
            </a:r>
            <a:r>
              <a:rPr lang="en-US" dirty="0">
                <a:solidFill>
                  <a:schemeClr val="tx1"/>
                </a:solidFill>
              </a:rPr>
              <a:t>: We have integrated both the modules after completion of testing of individual modules. </a:t>
            </a:r>
          </a:p>
          <a:p>
            <a:pPr algn="just">
              <a:buFont typeface="Wingdings" panose="05000000000000000000" pitchFamily="2" charset="2"/>
              <a:buChar char="Ø"/>
            </a:pPr>
            <a:r>
              <a:rPr lang="en-US" b="1" dirty="0">
                <a:solidFill>
                  <a:schemeClr val="tx1"/>
                </a:solidFill>
              </a:rPr>
              <a:t>Black box testing</a:t>
            </a:r>
            <a:r>
              <a:rPr lang="en-US" dirty="0">
                <a:solidFill>
                  <a:schemeClr val="tx1"/>
                </a:solidFill>
              </a:rPr>
              <a:t>: After that we tested the behavior of the project entirely to see if the detection is working as expected or not</a:t>
            </a:r>
            <a:r>
              <a:rPr lang="en-US" sz="2400" dirty="0">
                <a:solidFill>
                  <a:schemeClr val="tx1"/>
                </a:solidFill>
              </a:rPr>
              <a:t>.</a:t>
            </a:r>
          </a:p>
          <a:p>
            <a:pPr marL="0" indent="0">
              <a:buNone/>
            </a:pPr>
            <a:endParaRPr lang="en-IN" dirty="0"/>
          </a:p>
        </p:txBody>
      </p:sp>
      <p:sp>
        <p:nvSpPr>
          <p:cNvPr id="4" name="Slide Number Placeholder 3">
            <a:extLst>
              <a:ext uri="{FF2B5EF4-FFF2-40B4-BE49-F238E27FC236}">
                <a16:creationId xmlns:a16="http://schemas.microsoft.com/office/drawing/2014/main" id="{21F81D01-B4A4-43E3-A500-6F6B7302A137}"/>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17</a:t>
            </a:fld>
            <a:endParaRPr lang="en-US" dirty="0"/>
          </a:p>
        </p:txBody>
      </p:sp>
    </p:spTree>
    <p:extLst>
      <p:ext uri="{BB962C8B-B14F-4D97-AF65-F5344CB8AC3E}">
        <p14:creationId xmlns:p14="http://schemas.microsoft.com/office/powerpoint/2010/main" val="348869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6"/>
          <p:cNvSpPr txBox="1">
            <a:spLocks noGrp="1"/>
          </p:cNvSpPr>
          <p:nvPr>
            <p:ph type="title"/>
          </p:nvPr>
        </p:nvSpPr>
        <p:spPr>
          <a:xfrm>
            <a:off x="637309" y="212588"/>
            <a:ext cx="8946541" cy="79402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4000" b="1" dirty="0">
                <a:latin typeface="Times New Roman"/>
                <a:ea typeface="Times New Roman"/>
                <a:cs typeface="Times New Roman"/>
                <a:sym typeface="Times New Roman"/>
              </a:rPr>
              <a:t>Test Case and Expected Results(TCER)</a:t>
            </a:r>
            <a:endParaRPr sz="4000" b="1" dirty="0">
              <a:latin typeface="Times New Roman"/>
              <a:ea typeface="Times New Roman"/>
              <a:cs typeface="Times New Roman"/>
              <a:sym typeface="Times New Roman"/>
            </a:endParaRPr>
          </a:p>
        </p:txBody>
      </p:sp>
      <p:sp>
        <p:nvSpPr>
          <p:cNvPr id="121" name="Google Shape;121;p6"/>
          <p:cNvSpPr txBox="1">
            <a:spLocks noGrp="1"/>
          </p:cNvSpPr>
          <p:nvPr>
            <p:ph idx="1"/>
          </p:nvPr>
        </p:nvSpPr>
        <p:spPr>
          <a:prstGeom prst="rect">
            <a:avLst/>
          </a:prstGeom>
          <a:noFill/>
          <a:ln>
            <a:noFill/>
          </a:ln>
        </p:spPr>
        <p:txBody>
          <a:bodyPr spcFirstLastPara="1" wrap="square" lIns="0" tIns="45700" rIns="0" bIns="45700" anchor="t" anchorCtr="0">
            <a:noAutofit/>
          </a:bodyPr>
          <a:lstStyle/>
          <a:p>
            <a:pPr marL="0" lvl="0" indent="0" algn="l" rtl="0">
              <a:lnSpc>
                <a:spcPct val="110000"/>
              </a:lnSpc>
              <a:spcBef>
                <a:spcPts val="1200"/>
              </a:spcBef>
              <a:spcAft>
                <a:spcPts val="0"/>
              </a:spcAft>
              <a:buSzPts val="1800"/>
              <a:buNone/>
            </a:pPr>
            <a:endParaRPr sz="2300" b="1" u="sng" dirty="0">
              <a:latin typeface="Times New Roman"/>
              <a:ea typeface="Times New Roman"/>
              <a:cs typeface="Times New Roman"/>
              <a:sym typeface="Times New Roman"/>
            </a:endParaRPr>
          </a:p>
          <a:p>
            <a:pPr marL="0" lvl="0" indent="0" algn="l" rtl="0">
              <a:lnSpc>
                <a:spcPct val="110000"/>
              </a:lnSpc>
              <a:spcBef>
                <a:spcPts val="1200"/>
              </a:spcBef>
              <a:spcAft>
                <a:spcPts val="0"/>
              </a:spcAft>
              <a:buSzPts val="1800"/>
              <a:buNone/>
            </a:pPr>
            <a:endParaRPr sz="2300" b="1" u="sng" dirty="0">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B380D8F5-25A8-43A0-BBE0-7C1FDB89BBC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18</a:t>
            </a:fld>
            <a:endParaRPr lang="en-US" dirty="0"/>
          </a:p>
        </p:txBody>
      </p:sp>
      <p:graphicFrame>
        <p:nvGraphicFramePr>
          <p:cNvPr id="4" name="Table 3">
            <a:extLst>
              <a:ext uri="{FF2B5EF4-FFF2-40B4-BE49-F238E27FC236}">
                <a16:creationId xmlns:a16="http://schemas.microsoft.com/office/drawing/2014/main" id="{A74CD98F-1C50-4D04-B2B3-4211D0C8CA1D}"/>
              </a:ext>
            </a:extLst>
          </p:cNvPr>
          <p:cNvGraphicFramePr>
            <a:graphicFrameLocks noGrp="1"/>
          </p:cNvGraphicFramePr>
          <p:nvPr>
            <p:extLst>
              <p:ext uri="{D42A27DB-BD31-4B8C-83A1-F6EECF244321}">
                <p14:modId xmlns:p14="http://schemas.microsoft.com/office/powerpoint/2010/main" val="207713528"/>
              </p:ext>
            </p:extLst>
          </p:nvPr>
        </p:nvGraphicFramePr>
        <p:xfrm>
          <a:off x="767408" y="1240632"/>
          <a:ext cx="10177264" cy="5435750"/>
        </p:xfrm>
        <a:graphic>
          <a:graphicData uri="http://schemas.openxmlformats.org/drawingml/2006/table">
            <a:tbl>
              <a:tblPr firstRow="1" bandRow="1">
                <a:tableStyleId>{5C22544A-7EE6-4342-B048-85BDC9FD1C3A}</a:tableStyleId>
              </a:tblPr>
              <a:tblGrid>
                <a:gridCol w="432048">
                  <a:extLst>
                    <a:ext uri="{9D8B030D-6E8A-4147-A177-3AD203B41FA5}">
                      <a16:colId xmlns:a16="http://schemas.microsoft.com/office/drawing/2014/main" val="3242231981"/>
                    </a:ext>
                  </a:extLst>
                </a:gridCol>
                <a:gridCol w="936104">
                  <a:extLst>
                    <a:ext uri="{9D8B030D-6E8A-4147-A177-3AD203B41FA5}">
                      <a16:colId xmlns:a16="http://schemas.microsoft.com/office/drawing/2014/main" val="3969451799"/>
                    </a:ext>
                  </a:extLst>
                </a:gridCol>
                <a:gridCol w="1944216">
                  <a:extLst>
                    <a:ext uri="{9D8B030D-6E8A-4147-A177-3AD203B41FA5}">
                      <a16:colId xmlns:a16="http://schemas.microsoft.com/office/drawing/2014/main" val="2878552034"/>
                    </a:ext>
                  </a:extLst>
                </a:gridCol>
                <a:gridCol w="3024336">
                  <a:extLst>
                    <a:ext uri="{9D8B030D-6E8A-4147-A177-3AD203B41FA5}">
                      <a16:colId xmlns:a16="http://schemas.microsoft.com/office/drawing/2014/main" val="177823715"/>
                    </a:ext>
                  </a:extLst>
                </a:gridCol>
                <a:gridCol w="1853509">
                  <a:extLst>
                    <a:ext uri="{9D8B030D-6E8A-4147-A177-3AD203B41FA5}">
                      <a16:colId xmlns:a16="http://schemas.microsoft.com/office/drawing/2014/main" val="305182897"/>
                    </a:ext>
                  </a:extLst>
                </a:gridCol>
                <a:gridCol w="1987051">
                  <a:extLst>
                    <a:ext uri="{9D8B030D-6E8A-4147-A177-3AD203B41FA5}">
                      <a16:colId xmlns:a16="http://schemas.microsoft.com/office/drawing/2014/main" val="2934935987"/>
                    </a:ext>
                  </a:extLst>
                </a:gridCol>
              </a:tblGrid>
              <a:tr h="561349">
                <a:tc>
                  <a:txBody>
                    <a:bodyPr/>
                    <a:lstStyle/>
                    <a:p>
                      <a:pPr>
                        <a:lnSpc>
                          <a:spcPct val="107000"/>
                        </a:lnSpc>
                        <a:spcAft>
                          <a:spcPts val="800"/>
                        </a:spcAft>
                      </a:pPr>
                      <a:r>
                        <a:rPr lang="en-US" sz="1200" dirty="0" err="1">
                          <a:effectLst/>
                        </a:rPr>
                        <a:t>Req_id</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US" sz="1200">
                          <a:effectLst/>
                        </a:rPr>
                        <a:t>Tkt_id</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US" sz="1200">
                          <a:effectLst/>
                        </a:rPr>
                        <a:t>Req_descrption</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US" sz="1200">
                          <a:effectLst/>
                        </a:rPr>
                        <a:t>Expected Output</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US" sz="1200">
                          <a:effectLst/>
                        </a:rPr>
                        <a:t>Actual Output</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US" sz="1200" dirty="0" err="1">
                          <a:effectLst/>
                        </a:rPr>
                        <a:t>Req_tckt_status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2957850404"/>
                  </a:ext>
                </a:extLst>
              </a:tr>
              <a:tr h="538696">
                <a:tc>
                  <a:txBody>
                    <a:bodyPr/>
                    <a:lstStyle/>
                    <a:p>
                      <a:pPr>
                        <a:lnSpc>
                          <a:spcPct val="107000"/>
                        </a:lnSpc>
                        <a:spcAft>
                          <a:spcPts val="800"/>
                        </a:spcAft>
                      </a:pPr>
                      <a:r>
                        <a:rPr lang="en-IN" sz="1200">
                          <a:effectLst/>
                        </a:rPr>
                        <a:t>1</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ID1</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Testing API </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should be diverted to the API.</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displayed the API.</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Pass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2095126809"/>
                  </a:ext>
                </a:extLst>
              </a:tr>
              <a:tr h="545716">
                <a:tc>
                  <a:txBody>
                    <a:bodyPr/>
                    <a:lstStyle/>
                    <a:p>
                      <a:pPr>
                        <a:lnSpc>
                          <a:spcPct val="107000"/>
                        </a:lnSpc>
                        <a:spcAft>
                          <a:spcPts val="800"/>
                        </a:spcAft>
                      </a:pPr>
                      <a:r>
                        <a:rPr lang="en-IN" sz="1200">
                          <a:effectLst/>
                        </a:rPr>
                        <a:t>2</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ID2</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Choose File </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should the select file.</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selected both images and videos.</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Pass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849418752"/>
                  </a:ext>
                </a:extLst>
              </a:tr>
              <a:tr h="787234">
                <a:tc>
                  <a:txBody>
                    <a:bodyPr/>
                    <a:lstStyle/>
                    <a:p>
                      <a:pPr>
                        <a:lnSpc>
                          <a:spcPct val="107000"/>
                        </a:lnSpc>
                        <a:spcAft>
                          <a:spcPts val="800"/>
                        </a:spcAft>
                      </a:pPr>
                      <a:r>
                        <a:rPr lang="en-IN" sz="1200">
                          <a:effectLst/>
                        </a:rPr>
                        <a:t>3</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ID3</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Test Input Validation</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API should accept valid input format (.png, .jpg, .jpeg,.mp4) if format is different send "bad request status 400 error".</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has allowed only the required input format. </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Pass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854775734"/>
                  </a:ext>
                </a:extLst>
              </a:tr>
              <a:tr h="1042270">
                <a:tc>
                  <a:txBody>
                    <a:bodyPr/>
                    <a:lstStyle/>
                    <a:p>
                      <a:pPr>
                        <a:lnSpc>
                          <a:spcPct val="107000"/>
                        </a:lnSpc>
                        <a:spcAft>
                          <a:spcPts val="800"/>
                        </a:spcAft>
                      </a:pPr>
                      <a:r>
                        <a:rPr lang="en-IN" sz="1200">
                          <a:effectLst/>
                        </a:rPr>
                        <a:t>4</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ID4</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Detecting Facemask</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should detect weather all human faces are wearing mask or not</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displayed green box if the person is wearing mask else displayed in red box </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Pass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288508553"/>
                  </a:ext>
                </a:extLst>
              </a:tr>
              <a:tr h="964758">
                <a:tc>
                  <a:txBody>
                    <a:bodyPr/>
                    <a:lstStyle/>
                    <a:p>
                      <a:pPr>
                        <a:lnSpc>
                          <a:spcPct val="107000"/>
                        </a:lnSpc>
                        <a:spcAft>
                          <a:spcPts val="800"/>
                        </a:spcAft>
                      </a:pPr>
                      <a:r>
                        <a:rPr lang="en-IN" sz="1200">
                          <a:effectLst/>
                        </a:rPr>
                        <a:t>5</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ID5</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With mask</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should detect if mask is not wearing by individual humans in an image in different lighting conditions</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has some trouble while detecting masks in low light condition</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Fail</a:t>
                      </a:r>
                    </a:p>
                    <a:p>
                      <a:pPr>
                        <a:lnSpc>
                          <a:spcPct val="107000"/>
                        </a:lnSpc>
                        <a:spcAft>
                          <a:spcPts val="800"/>
                        </a:spcAft>
                      </a:pPr>
                      <a:r>
                        <a:rPr lang="en-IN" sz="1200" dirty="0">
                          <a:effectLst/>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2460159006"/>
                  </a:ext>
                </a:extLst>
              </a:tr>
              <a:tr h="964758">
                <a:tc>
                  <a:txBody>
                    <a:bodyPr/>
                    <a:lstStyle/>
                    <a:p>
                      <a:pPr>
                        <a:lnSpc>
                          <a:spcPct val="107000"/>
                        </a:lnSpc>
                        <a:spcAft>
                          <a:spcPts val="800"/>
                        </a:spcAft>
                      </a:pPr>
                      <a:r>
                        <a:rPr lang="en-IN" sz="1200">
                          <a:effectLst/>
                        </a:rPr>
                        <a:t>6</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ID6</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Without mask</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should detect if mask is wearing by individual humans in an image in different lighting conditions</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a:effectLst/>
                        </a:rPr>
                        <a:t>It detects no mask successfully even in low light. </a:t>
                      </a:r>
                      <a:endParaRPr lang="en-IN" sz="120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tc>
                  <a:txBody>
                    <a:bodyPr/>
                    <a:lstStyle/>
                    <a:p>
                      <a:pPr>
                        <a:lnSpc>
                          <a:spcPct val="107000"/>
                        </a:lnSpc>
                        <a:spcAft>
                          <a:spcPts val="800"/>
                        </a:spcAft>
                      </a:pPr>
                      <a:r>
                        <a:rPr lang="en-IN" sz="1200" dirty="0">
                          <a:effectLst/>
                        </a:rPr>
                        <a:t>Pass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5826" marR="45826" marT="22672" marB="22672"/>
                </a:tc>
                <a:extLst>
                  <a:ext uri="{0D108BD9-81ED-4DB2-BD59-A6C34878D82A}">
                    <a16:rowId xmlns:a16="http://schemas.microsoft.com/office/drawing/2014/main" val="4231198476"/>
                  </a:ext>
                </a:extLst>
              </a:tr>
            </a:tbl>
          </a:graphicData>
        </a:graphic>
      </p:graphicFrame>
      <p:sp>
        <p:nvSpPr>
          <p:cNvPr id="5" name="Rectangle 1">
            <a:extLst>
              <a:ext uri="{FF2B5EF4-FFF2-40B4-BE49-F238E27FC236}">
                <a16:creationId xmlns:a16="http://schemas.microsoft.com/office/drawing/2014/main" id="{9C2AED43-F749-4FBF-A3ED-0F8E3146F83F}"/>
              </a:ext>
            </a:extLst>
          </p:cNvPr>
          <p:cNvSpPr>
            <a:spLocks noChangeArrowheads="1"/>
          </p:cNvSpPr>
          <p:nvPr/>
        </p:nvSpPr>
        <p:spPr bwMode="auto">
          <a:xfrm>
            <a:off x="379200" y="1968489"/>
            <a:ext cx="13478088" cy="5413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81997F6-6F0F-425F-AF3A-FD45545E38D1}"/>
              </a:ext>
            </a:extLst>
          </p:cNvPr>
          <p:cNvPicPr>
            <a:picLocks noChangeAspect="1"/>
          </p:cNvPicPr>
          <p:nvPr/>
        </p:nvPicPr>
        <p:blipFill>
          <a:blip r:embed="rId2"/>
          <a:stretch>
            <a:fillRect/>
          </a:stretch>
        </p:blipFill>
        <p:spPr>
          <a:xfrm>
            <a:off x="1392528" y="2953471"/>
            <a:ext cx="9406943" cy="951058"/>
          </a:xfrm>
          <a:prstGeom prst="rect">
            <a:avLst/>
          </a:prstGeom>
        </p:spPr>
      </p:pic>
      <p:sp>
        <p:nvSpPr>
          <p:cNvPr id="2" name="Title 1">
            <a:extLst>
              <a:ext uri="{FF2B5EF4-FFF2-40B4-BE49-F238E27FC236}">
                <a16:creationId xmlns:a16="http://schemas.microsoft.com/office/drawing/2014/main" id="{C1A8E108-183A-4710-8F0A-501F94019DD1}"/>
              </a:ext>
            </a:extLst>
          </p:cNvPr>
          <p:cNvSpPr>
            <a:spLocks noGrp="1"/>
          </p:cNvSpPr>
          <p:nvPr>
            <p:ph type="title"/>
          </p:nvPr>
        </p:nvSpPr>
        <p:spPr>
          <a:xfrm>
            <a:off x="494595" y="295728"/>
            <a:ext cx="9404723" cy="767687"/>
          </a:xfrm>
        </p:spPr>
        <p:txBody>
          <a:bodyPr/>
          <a:lstStyle/>
          <a:p>
            <a:r>
              <a:rPr lang="en-US" sz="5000" b="1" dirty="0">
                <a:latin typeface="Times New Roman" panose="02020603050405020304" pitchFamily="18" charset="0"/>
                <a:cs typeface="Times New Roman" panose="02020603050405020304" pitchFamily="18" charset="0"/>
              </a:rPr>
              <a:t>RESULTS</a:t>
            </a:r>
            <a:endParaRPr lang="en-IN" sz="5000" b="1"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9C7416FD-C5FA-4296-90FC-A889C1A44B21}"/>
              </a:ext>
            </a:extLst>
          </p:cNvPr>
          <p:cNvPicPr>
            <a:picLocks noGrp="1" noChangeAspect="1"/>
          </p:cNvPicPr>
          <p:nvPr>
            <p:ph idx="1"/>
          </p:nvPr>
        </p:nvPicPr>
        <p:blipFill>
          <a:blip r:embed="rId3"/>
          <a:stretch>
            <a:fillRect/>
          </a:stretch>
        </p:blipFill>
        <p:spPr>
          <a:xfrm>
            <a:off x="494595" y="1220405"/>
            <a:ext cx="10696144" cy="5559085"/>
          </a:xfrm>
        </p:spPr>
      </p:pic>
      <p:sp>
        <p:nvSpPr>
          <p:cNvPr id="4" name="Slide Number Placeholder 3">
            <a:extLst>
              <a:ext uri="{FF2B5EF4-FFF2-40B4-BE49-F238E27FC236}">
                <a16:creationId xmlns:a16="http://schemas.microsoft.com/office/drawing/2014/main" id="{E334F1C9-9FD6-4CBD-8284-700C6BC02EED}"/>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19</a:t>
            </a:fld>
            <a:endParaRPr lang="en-US" dirty="0"/>
          </a:p>
        </p:txBody>
      </p:sp>
    </p:spTree>
    <p:extLst>
      <p:ext uri="{BB962C8B-B14F-4D97-AF65-F5344CB8AC3E}">
        <p14:creationId xmlns:p14="http://schemas.microsoft.com/office/powerpoint/2010/main" val="2563344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6" name="Google Shape;106;p14"/>
          <p:cNvSpPr txBox="1">
            <a:spLocks noGrp="1"/>
          </p:cNvSpPr>
          <p:nvPr>
            <p:ph type="ctrTitle"/>
          </p:nvPr>
        </p:nvSpPr>
        <p:spPr>
          <a:xfrm>
            <a:off x="4760989" y="332656"/>
            <a:ext cx="7431011" cy="1440160"/>
          </a:xfrm>
          <a:prstGeom prst="rect">
            <a:avLst/>
          </a:prstGeom>
          <a:noFill/>
          <a:ln>
            <a:noFill/>
          </a:ln>
        </p:spPr>
        <p:txBody>
          <a:bodyPr spcFirstLastPara="1" wrap="square" lIns="91425" tIns="45700" rIns="91425" bIns="45700" anchor="b" anchorCtr="0">
            <a:noAutofit/>
          </a:bodyPr>
          <a:lstStyle/>
          <a:p>
            <a:pPr lvl="0">
              <a:buSzPts val="6000"/>
            </a:pPr>
            <a:r>
              <a:rPr lang="en-GB" sz="4800" b="1" dirty="0">
                <a:solidFill>
                  <a:schemeClr val="tx1">
                    <a:lumMod val="85000"/>
                  </a:schemeClr>
                </a:solidFill>
                <a:latin typeface="Times New Roman" panose="02020603050405020304" pitchFamily="18" charset="0"/>
                <a:cs typeface="Times New Roman" panose="02020603050405020304" pitchFamily="18" charset="0"/>
              </a:rPr>
              <a:t>FACEMASK MONITORING SYSTEM</a:t>
            </a:r>
            <a:endParaRPr sz="4800" dirty="0">
              <a:solidFill>
                <a:schemeClr val="tx1">
                  <a:lumMod val="85000"/>
                </a:schemeClr>
              </a:solidFill>
            </a:endParaRPr>
          </a:p>
        </p:txBody>
      </p:sp>
      <p:pic>
        <p:nvPicPr>
          <p:cNvPr id="7" name="Google Shape;108;p14" descr="A picture containing building, sitting, bench, side&#10;&#10;Description automatically generated">
            <a:extLst>
              <a:ext uri="{FF2B5EF4-FFF2-40B4-BE49-F238E27FC236}">
                <a16:creationId xmlns:a16="http://schemas.microsoft.com/office/drawing/2014/main" id="{23ABFF86-B4AE-462A-8FFA-299DE5DBDB36}"/>
              </a:ext>
            </a:extLst>
          </p:cNvPr>
          <p:cNvPicPr preferRelativeResize="0"/>
          <p:nvPr/>
        </p:nvPicPr>
        <p:blipFill rotWithShape="1">
          <a:blip r:embed="rId3"/>
          <a:srcRect/>
          <a:stretch>
            <a:fillRect/>
          </a:stretch>
        </p:blipFill>
        <p:spPr>
          <a:xfrm>
            <a:off x="0" y="1"/>
            <a:ext cx="4583832" cy="6857999"/>
          </a:xfrm>
          <a:prstGeom prst="rect">
            <a:avLst/>
          </a:prstGeom>
          <a:noFill/>
          <a:ln>
            <a:noFill/>
          </a:ln>
        </p:spPr>
      </p:pic>
      <p:sp>
        <p:nvSpPr>
          <p:cNvPr id="5" name="TextBox 4">
            <a:extLst>
              <a:ext uri="{FF2B5EF4-FFF2-40B4-BE49-F238E27FC236}">
                <a16:creationId xmlns:a16="http://schemas.microsoft.com/office/drawing/2014/main" id="{92579EBE-EBE7-4A4E-81C0-417FF072188D}"/>
              </a:ext>
            </a:extLst>
          </p:cNvPr>
          <p:cNvSpPr txBox="1"/>
          <p:nvPr/>
        </p:nvSpPr>
        <p:spPr>
          <a:xfrm>
            <a:off x="4760989" y="1844824"/>
            <a:ext cx="6696744" cy="4801314"/>
          </a:xfrm>
          <a:prstGeom prst="rect">
            <a:avLst/>
          </a:prstGeom>
          <a:noFill/>
        </p:spPr>
        <p:txBody>
          <a:bodyPr wrap="square" rtlCol="0">
            <a:spAutoFit/>
          </a:bodyPr>
          <a:lstStyle/>
          <a:p>
            <a:r>
              <a:rPr lang="en-IN" dirty="0"/>
              <a:t> </a:t>
            </a:r>
            <a:r>
              <a:rPr lang="en-IN" sz="1600" dirty="0"/>
              <a:t>CONTENTS</a:t>
            </a:r>
          </a:p>
          <a:p>
            <a:pPr marL="285750" indent="-285750">
              <a:buFont typeface="Wingdings" panose="05000000000000000000" pitchFamily="2" charset="2"/>
              <a:buChar char="Ø"/>
            </a:pPr>
            <a:r>
              <a:rPr lang="en-IN" sz="1600" dirty="0"/>
              <a:t>Abstract/Problem Statement</a:t>
            </a:r>
          </a:p>
          <a:p>
            <a:pPr marL="285750" indent="-285750">
              <a:buFont typeface="Wingdings" panose="05000000000000000000" pitchFamily="2" charset="2"/>
              <a:buChar char="Ø"/>
            </a:pPr>
            <a:r>
              <a:rPr lang="en-IN" sz="1600" dirty="0"/>
              <a:t>Literature Survey</a:t>
            </a:r>
          </a:p>
          <a:p>
            <a:pPr marL="285750" indent="-285750">
              <a:buFont typeface="Wingdings" panose="05000000000000000000" pitchFamily="2" charset="2"/>
              <a:buChar char="Ø"/>
            </a:pPr>
            <a:r>
              <a:rPr lang="en-IN" sz="1600" dirty="0"/>
              <a:t>Existing System</a:t>
            </a:r>
          </a:p>
          <a:p>
            <a:pPr marL="285750" indent="-285750">
              <a:buFont typeface="Wingdings" panose="05000000000000000000" pitchFamily="2" charset="2"/>
              <a:buChar char="Ø"/>
            </a:pPr>
            <a:r>
              <a:rPr lang="en-IN" sz="1600" dirty="0"/>
              <a:t>Drawbacks</a:t>
            </a:r>
          </a:p>
          <a:p>
            <a:pPr marL="285750" indent="-285750">
              <a:buFont typeface="Wingdings" panose="05000000000000000000" pitchFamily="2" charset="2"/>
              <a:buChar char="Ø"/>
            </a:pPr>
            <a:r>
              <a:rPr lang="en-IN" sz="1600" dirty="0"/>
              <a:t>Proposed System</a:t>
            </a:r>
          </a:p>
          <a:p>
            <a:pPr marL="285750" indent="-285750">
              <a:buFont typeface="Wingdings" panose="05000000000000000000" pitchFamily="2" charset="2"/>
              <a:buChar char="Ø"/>
            </a:pPr>
            <a:r>
              <a:rPr lang="en-IN" sz="1600" dirty="0"/>
              <a:t>Advantages</a:t>
            </a:r>
          </a:p>
          <a:p>
            <a:pPr marL="285750" indent="-285750">
              <a:buFont typeface="Wingdings" panose="05000000000000000000" pitchFamily="2" charset="2"/>
              <a:buChar char="Ø"/>
            </a:pPr>
            <a:r>
              <a:rPr lang="en-IN" sz="1600" dirty="0"/>
              <a:t>Software and Hardware Requirements</a:t>
            </a:r>
          </a:p>
          <a:p>
            <a:pPr marL="285750" indent="-285750">
              <a:buFont typeface="Wingdings" panose="05000000000000000000" pitchFamily="2" charset="2"/>
              <a:buChar char="Ø"/>
            </a:pPr>
            <a:r>
              <a:rPr lang="en-IN" sz="1600" dirty="0"/>
              <a:t>Architecture Diagram</a:t>
            </a:r>
          </a:p>
          <a:p>
            <a:pPr marL="285750" indent="-285750">
              <a:buFont typeface="Wingdings" panose="05000000000000000000" pitchFamily="2" charset="2"/>
              <a:buChar char="Ø"/>
            </a:pPr>
            <a:r>
              <a:rPr lang="en-IN" sz="1600" dirty="0"/>
              <a:t>Data flow/ER Diagram</a:t>
            </a:r>
          </a:p>
          <a:p>
            <a:pPr marL="285750" indent="-285750">
              <a:buFont typeface="Wingdings" panose="05000000000000000000" pitchFamily="2" charset="2"/>
              <a:buChar char="Ø"/>
            </a:pPr>
            <a:r>
              <a:rPr lang="en-IN" sz="1600" dirty="0"/>
              <a:t>UML Diagrams</a:t>
            </a:r>
          </a:p>
          <a:p>
            <a:pPr marL="285750" indent="-285750">
              <a:buFont typeface="Wingdings" panose="05000000000000000000" pitchFamily="2" charset="2"/>
              <a:buChar char="Ø"/>
            </a:pPr>
            <a:r>
              <a:rPr lang="en-IN" sz="1600" dirty="0"/>
              <a:t>Implementation with Screenshots</a:t>
            </a:r>
          </a:p>
          <a:p>
            <a:pPr marL="285750" indent="-285750">
              <a:buFont typeface="Wingdings" panose="05000000000000000000" pitchFamily="2" charset="2"/>
              <a:buChar char="Ø"/>
            </a:pPr>
            <a:r>
              <a:rPr lang="en-IN" sz="1600" dirty="0"/>
              <a:t>Sample Code</a:t>
            </a:r>
          </a:p>
          <a:p>
            <a:pPr marL="285750" indent="-285750">
              <a:buFont typeface="Wingdings" panose="05000000000000000000" pitchFamily="2" charset="2"/>
              <a:buChar char="Ø"/>
            </a:pPr>
            <a:r>
              <a:rPr lang="en-IN" sz="1600" dirty="0"/>
              <a:t>Results</a:t>
            </a:r>
          </a:p>
          <a:p>
            <a:pPr marL="285750" indent="-285750">
              <a:buFont typeface="Wingdings" panose="05000000000000000000" pitchFamily="2" charset="2"/>
              <a:buChar char="Ø"/>
            </a:pPr>
            <a:r>
              <a:rPr lang="en-IN" sz="1600" dirty="0"/>
              <a:t>Testing</a:t>
            </a:r>
          </a:p>
          <a:p>
            <a:pPr marL="285750" indent="-285750">
              <a:buFont typeface="Wingdings" panose="05000000000000000000" pitchFamily="2" charset="2"/>
              <a:buChar char="Ø"/>
            </a:pPr>
            <a:r>
              <a:rPr lang="en-IN" sz="1600" dirty="0"/>
              <a:t>Future Scope</a:t>
            </a:r>
          </a:p>
          <a:p>
            <a:pPr marL="285750" indent="-285750">
              <a:buFont typeface="Wingdings" panose="05000000000000000000" pitchFamily="2" charset="2"/>
              <a:buChar char="Ø"/>
            </a:pPr>
            <a:r>
              <a:rPr lang="en-IN" sz="1600" dirty="0"/>
              <a:t>Conclusion</a:t>
            </a:r>
          </a:p>
          <a:p>
            <a:pPr marL="285750" indent="-285750">
              <a:buFont typeface="Wingdings" panose="05000000000000000000" pitchFamily="2" charset="2"/>
              <a:buChar char="Ø"/>
            </a:pPr>
            <a:r>
              <a:rPr lang="en-IN" sz="1600" dirty="0"/>
              <a:t>References</a:t>
            </a:r>
          </a:p>
          <a:p>
            <a:pPr marL="285750" indent="-285750">
              <a:buFont typeface="Wingdings" panose="05000000000000000000" pitchFamily="2" charset="2"/>
              <a:buChar char="Ø"/>
            </a:pPr>
            <a:r>
              <a:rPr lang="en-IN" sz="1600" dirty="0"/>
              <a:t>Queries</a:t>
            </a:r>
          </a:p>
        </p:txBody>
      </p:sp>
      <p:sp>
        <p:nvSpPr>
          <p:cNvPr id="6" name="Slide Number Placeholder 5">
            <a:extLst>
              <a:ext uri="{FF2B5EF4-FFF2-40B4-BE49-F238E27FC236}">
                <a16:creationId xmlns:a16="http://schemas.microsoft.com/office/drawing/2014/main" id="{EC8AEFD9-357B-4D8C-AD38-7E4B92B8178F}"/>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C9614CFE-A62C-410B-A5FF-92EA149C7C09}"/>
              </a:ext>
            </a:extLst>
          </p:cNvPr>
          <p:cNvPicPr>
            <a:picLocks noGrp="1" noChangeAspect="1"/>
          </p:cNvPicPr>
          <p:nvPr>
            <p:ph idx="1"/>
          </p:nvPr>
        </p:nvPicPr>
        <p:blipFill>
          <a:blip r:embed="rId3"/>
          <a:stretch>
            <a:fillRect/>
          </a:stretch>
        </p:blipFill>
        <p:spPr>
          <a:xfrm>
            <a:off x="6838595" y="1841752"/>
            <a:ext cx="3852730" cy="2901606"/>
          </a:xfrm>
        </p:spPr>
      </p:pic>
      <p:pic>
        <p:nvPicPr>
          <p:cNvPr id="11" name="Picture 10">
            <a:extLst>
              <a:ext uri="{FF2B5EF4-FFF2-40B4-BE49-F238E27FC236}">
                <a16:creationId xmlns:a16="http://schemas.microsoft.com/office/drawing/2014/main" id="{E2B7B8F1-2008-4B5D-8431-DC0FCDAC9D2A}"/>
              </a:ext>
            </a:extLst>
          </p:cNvPr>
          <p:cNvPicPr>
            <a:picLocks noChangeAspect="1"/>
          </p:cNvPicPr>
          <p:nvPr/>
        </p:nvPicPr>
        <p:blipFill>
          <a:blip r:embed="rId4"/>
          <a:stretch>
            <a:fillRect/>
          </a:stretch>
        </p:blipFill>
        <p:spPr>
          <a:xfrm>
            <a:off x="1500675" y="1841752"/>
            <a:ext cx="3616758" cy="2901606"/>
          </a:xfrm>
          <a:prstGeom prst="rect">
            <a:avLst/>
          </a:prstGeom>
        </p:spPr>
      </p:pic>
      <p:sp>
        <p:nvSpPr>
          <p:cNvPr id="12" name="TextBox 11">
            <a:extLst>
              <a:ext uri="{FF2B5EF4-FFF2-40B4-BE49-F238E27FC236}">
                <a16:creationId xmlns:a16="http://schemas.microsoft.com/office/drawing/2014/main" id="{D20798CD-4B16-4BAC-BBD4-FF97312ADD08}"/>
              </a:ext>
            </a:extLst>
          </p:cNvPr>
          <p:cNvSpPr txBox="1"/>
          <p:nvPr/>
        </p:nvSpPr>
        <p:spPr>
          <a:xfrm>
            <a:off x="963881" y="725268"/>
            <a:ext cx="317401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Case 1: IMAGE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C9D6D4E7-AF8C-427E-A6DD-ED3F20968ACB}"/>
              </a:ext>
            </a:extLst>
          </p:cNvPr>
          <p:cNvSpPr txBox="1"/>
          <p:nvPr/>
        </p:nvSpPr>
        <p:spPr>
          <a:xfrm>
            <a:off x="2550886" y="5189076"/>
            <a:ext cx="1826768" cy="369332"/>
          </a:xfrm>
          <a:prstGeom prst="rect">
            <a:avLst/>
          </a:prstGeom>
          <a:noFill/>
        </p:spPr>
        <p:txBody>
          <a:bodyPr wrap="square" rtlCol="0">
            <a:spAutoFit/>
          </a:bodyPr>
          <a:lstStyle/>
          <a:p>
            <a:r>
              <a:rPr lang="en-US" dirty="0"/>
              <a:t>Without mask</a:t>
            </a:r>
            <a:endParaRPr lang="en-IN" dirty="0"/>
          </a:p>
        </p:txBody>
      </p:sp>
      <p:sp>
        <p:nvSpPr>
          <p:cNvPr id="14" name="TextBox 13">
            <a:extLst>
              <a:ext uri="{FF2B5EF4-FFF2-40B4-BE49-F238E27FC236}">
                <a16:creationId xmlns:a16="http://schemas.microsoft.com/office/drawing/2014/main" id="{4B0FFE22-775E-42C2-8993-F16593FAB720}"/>
              </a:ext>
            </a:extLst>
          </p:cNvPr>
          <p:cNvSpPr txBox="1"/>
          <p:nvPr/>
        </p:nvSpPr>
        <p:spPr>
          <a:xfrm>
            <a:off x="8412868" y="5189076"/>
            <a:ext cx="1395664" cy="369332"/>
          </a:xfrm>
          <a:prstGeom prst="rect">
            <a:avLst/>
          </a:prstGeom>
          <a:noFill/>
        </p:spPr>
        <p:txBody>
          <a:bodyPr wrap="square" rtlCol="0">
            <a:spAutoFit/>
          </a:bodyPr>
          <a:lstStyle/>
          <a:p>
            <a:r>
              <a:rPr lang="en-US" dirty="0"/>
              <a:t>With mask</a:t>
            </a:r>
            <a:endParaRPr lang="en-IN" dirty="0"/>
          </a:p>
        </p:txBody>
      </p:sp>
      <p:sp>
        <p:nvSpPr>
          <p:cNvPr id="15" name="Slide Number Placeholder 14">
            <a:extLst>
              <a:ext uri="{FF2B5EF4-FFF2-40B4-BE49-F238E27FC236}">
                <a16:creationId xmlns:a16="http://schemas.microsoft.com/office/drawing/2014/main" id="{852BF236-1F75-45A6-B73D-F8A9843E949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20</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B5F1E-5925-437A-BAF1-9C4B928B5DE2}"/>
              </a:ext>
            </a:extLst>
          </p:cNvPr>
          <p:cNvSpPr>
            <a:spLocks noGrp="1"/>
          </p:cNvSpPr>
          <p:nvPr>
            <p:ph type="title"/>
          </p:nvPr>
        </p:nvSpPr>
        <p:spPr>
          <a:xfrm>
            <a:off x="646111" y="452718"/>
            <a:ext cx="3778107" cy="748009"/>
          </a:xfrm>
        </p:spPr>
        <p:txBody>
          <a:bodyPr/>
          <a:lstStyle/>
          <a:p>
            <a:r>
              <a:rPr lang="en-US" sz="2800" dirty="0"/>
              <a:t>Case 2: VIDEO</a:t>
            </a:r>
            <a:endParaRPr lang="en-IN" sz="2800" dirty="0"/>
          </a:p>
        </p:txBody>
      </p:sp>
      <p:pic>
        <p:nvPicPr>
          <p:cNvPr id="5" name="Content Placeholder 4">
            <a:extLst>
              <a:ext uri="{FF2B5EF4-FFF2-40B4-BE49-F238E27FC236}">
                <a16:creationId xmlns:a16="http://schemas.microsoft.com/office/drawing/2014/main" id="{7A44DBC6-3B9D-4B78-911A-C8DF100668BC}"/>
              </a:ext>
            </a:extLst>
          </p:cNvPr>
          <p:cNvPicPr>
            <a:picLocks noGrp="1" noChangeAspect="1"/>
          </p:cNvPicPr>
          <p:nvPr>
            <p:ph idx="1"/>
          </p:nvPr>
        </p:nvPicPr>
        <p:blipFill>
          <a:blip r:embed="rId2"/>
          <a:stretch>
            <a:fillRect/>
          </a:stretch>
        </p:blipFill>
        <p:spPr>
          <a:xfrm>
            <a:off x="787335" y="1618211"/>
            <a:ext cx="5164286" cy="3106248"/>
          </a:xfrm>
        </p:spPr>
      </p:pic>
      <p:pic>
        <p:nvPicPr>
          <p:cNvPr id="7" name="Picture 6">
            <a:extLst>
              <a:ext uri="{FF2B5EF4-FFF2-40B4-BE49-F238E27FC236}">
                <a16:creationId xmlns:a16="http://schemas.microsoft.com/office/drawing/2014/main" id="{38FF5EC9-2E21-4C15-8254-BA691E90DD09}"/>
              </a:ext>
            </a:extLst>
          </p:cNvPr>
          <p:cNvPicPr>
            <a:picLocks noChangeAspect="1"/>
          </p:cNvPicPr>
          <p:nvPr/>
        </p:nvPicPr>
        <p:blipFill>
          <a:blip r:embed="rId3"/>
          <a:stretch>
            <a:fillRect/>
          </a:stretch>
        </p:blipFill>
        <p:spPr>
          <a:xfrm>
            <a:off x="3641273" y="2899140"/>
            <a:ext cx="2310348" cy="1825319"/>
          </a:xfrm>
          <a:prstGeom prst="rect">
            <a:avLst/>
          </a:prstGeom>
        </p:spPr>
      </p:pic>
      <p:pic>
        <p:nvPicPr>
          <p:cNvPr id="9" name="Picture 8">
            <a:extLst>
              <a:ext uri="{FF2B5EF4-FFF2-40B4-BE49-F238E27FC236}">
                <a16:creationId xmlns:a16="http://schemas.microsoft.com/office/drawing/2014/main" id="{A75815D1-70AC-4A33-9CD6-F187D8CDF538}"/>
              </a:ext>
            </a:extLst>
          </p:cNvPr>
          <p:cNvPicPr>
            <a:picLocks noChangeAspect="1"/>
          </p:cNvPicPr>
          <p:nvPr/>
        </p:nvPicPr>
        <p:blipFill>
          <a:blip r:embed="rId4"/>
          <a:stretch>
            <a:fillRect/>
          </a:stretch>
        </p:blipFill>
        <p:spPr>
          <a:xfrm>
            <a:off x="6766043" y="1618211"/>
            <a:ext cx="4985655" cy="3210904"/>
          </a:xfrm>
          <a:prstGeom prst="rect">
            <a:avLst/>
          </a:prstGeom>
        </p:spPr>
      </p:pic>
      <p:pic>
        <p:nvPicPr>
          <p:cNvPr id="11" name="Picture 10">
            <a:extLst>
              <a:ext uri="{FF2B5EF4-FFF2-40B4-BE49-F238E27FC236}">
                <a16:creationId xmlns:a16="http://schemas.microsoft.com/office/drawing/2014/main" id="{CBB67A73-E3EB-4E80-A5C1-E2D8ECF46CFA}"/>
              </a:ext>
            </a:extLst>
          </p:cNvPr>
          <p:cNvPicPr>
            <a:picLocks noChangeAspect="1"/>
          </p:cNvPicPr>
          <p:nvPr/>
        </p:nvPicPr>
        <p:blipFill>
          <a:blip r:embed="rId5"/>
          <a:stretch>
            <a:fillRect/>
          </a:stretch>
        </p:blipFill>
        <p:spPr>
          <a:xfrm>
            <a:off x="9477704" y="3004764"/>
            <a:ext cx="2273994" cy="1824351"/>
          </a:xfrm>
          <a:prstGeom prst="rect">
            <a:avLst/>
          </a:prstGeom>
        </p:spPr>
      </p:pic>
      <p:sp>
        <p:nvSpPr>
          <p:cNvPr id="12" name="Slide Number Placeholder 11">
            <a:extLst>
              <a:ext uri="{FF2B5EF4-FFF2-40B4-BE49-F238E27FC236}">
                <a16:creationId xmlns:a16="http://schemas.microsoft.com/office/drawing/2014/main" id="{EB4350FB-EB31-4B91-8F0F-C3DE52801454}"/>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21</a:t>
            </a:fld>
            <a:endParaRPr lang="en-US" dirty="0"/>
          </a:p>
        </p:txBody>
      </p:sp>
      <p:pic>
        <p:nvPicPr>
          <p:cNvPr id="4" name="Picture 3">
            <a:extLst>
              <a:ext uri="{FF2B5EF4-FFF2-40B4-BE49-F238E27FC236}">
                <a16:creationId xmlns:a16="http://schemas.microsoft.com/office/drawing/2014/main" id="{0FC28EA6-6DD4-4144-9211-AEFDB377804D}"/>
              </a:ext>
            </a:extLst>
          </p:cNvPr>
          <p:cNvPicPr>
            <a:picLocks noChangeAspect="1"/>
          </p:cNvPicPr>
          <p:nvPr/>
        </p:nvPicPr>
        <p:blipFill>
          <a:blip r:embed="rId6"/>
          <a:stretch>
            <a:fillRect/>
          </a:stretch>
        </p:blipFill>
        <p:spPr>
          <a:xfrm>
            <a:off x="8828418" y="5239789"/>
            <a:ext cx="1786283" cy="493819"/>
          </a:xfrm>
          <a:prstGeom prst="rect">
            <a:avLst/>
          </a:prstGeom>
        </p:spPr>
      </p:pic>
      <p:sp>
        <p:nvSpPr>
          <p:cNvPr id="13" name="TextBox 12">
            <a:extLst>
              <a:ext uri="{FF2B5EF4-FFF2-40B4-BE49-F238E27FC236}">
                <a16:creationId xmlns:a16="http://schemas.microsoft.com/office/drawing/2014/main" id="{8E4245BC-4EE8-47F0-9106-B6F28DB59AAA}"/>
              </a:ext>
            </a:extLst>
          </p:cNvPr>
          <p:cNvSpPr txBox="1"/>
          <p:nvPr/>
        </p:nvSpPr>
        <p:spPr>
          <a:xfrm>
            <a:off x="2678546" y="5239789"/>
            <a:ext cx="1579418" cy="36933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rPr>
              <a:t>With mask</a:t>
            </a:r>
            <a:endParaRPr kumimoji="0" lang="en-IN"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352481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278D1-358E-46C2-88DC-09665E6185D0}"/>
              </a:ext>
            </a:extLst>
          </p:cNvPr>
          <p:cNvSpPr>
            <a:spLocks noGrp="1"/>
          </p:cNvSpPr>
          <p:nvPr>
            <p:ph type="title"/>
          </p:nvPr>
        </p:nvSpPr>
        <p:spPr>
          <a:xfrm>
            <a:off x="1232622" y="679572"/>
            <a:ext cx="5385234" cy="905027"/>
          </a:xfrm>
        </p:spPr>
        <p:txBody>
          <a:bodyPr/>
          <a:lstStyle/>
          <a:p>
            <a:r>
              <a:rPr lang="en-US" sz="5000" b="1" dirty="0">
                <a:latin typeface="Times New Roman" panose="02020603050405020304" pitchFamily="18" charset="0"/>
                <a:cs typeface="Times New Roman" panose="02020603050405020304" pitchFamily="18" charset="0"/>
              </a:rPr>
              <a:t>FUTURE SCOPE</a:t>
            </a:r>
            <a:endParaRPr lang="en-IN" sz="5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1D01422-6353-441A-97CE-B7E5BCC04A75}"/>
              </a:ext>
            </a:extLst>
          </p:cNvPr>
          <p:cNvSpPr>
            <a:spLocks noGrp="1"/>
          </p:cNvSpPr>
          <p:nvPr>
            <p:ph idx="1"/>
          </p:nvPr>
        </p:nvSpPr>
        <p:spPr>
          <a:xfrm>
            <a:off x="1103312" y="2052918"/>
            <a:ext cx="10087427" cy="4195481"/>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If this application is integrated with the employees database in organizations if the employees aren't wearing masks properly then we can be able to send the warning message to that employee using his/her id .We can also implement the concept of social distancing that would make it a complete system which can bring a dramatic impact on the spread of virus.</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C7CFE48-E1E7-4345-B403-ADD63C85997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22</a:t>
            </a:fld>
            <a:endParaRPr lang="en-US" dirty="0"/>
          </a:p>
        </p:txBody>
      </p:sp>
    </p:spTree>
    <p:extLst>
      <p:ext uri="{BB962C8B-B14F-4D97-AF65-F5344CB8AC3E}">
        <p14:creationId xmlns:p14="http://schemas.microsoft.com/office/powerpoint/2010/main" val="1803879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8"/>
          <p:cNvSpPr txBox="1">
            <a:spLocks noGrp="1"/>
          </p:cNvSpPr>
          <p:nvPr>
            <p:ph type="title"/>
          </p:nvPr>
        </p:nvSpPr>
        <p:spPr>
          <a:xfrm>
            <a:off x="1217353" y="643839"/>
            <a:ext cx="5238865" cy="83915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1800"/>
              <a:buNone/>
            </a:pPr>
            <a:r>
              <a:rPr lang="en-US" sz="5000" b="1" dirty="0">
                <a:latin typeface="Times New Roman" panose="02020603050405020304" pitchFamily="18" charset="0"/>
                <a:cs typeface="Times New Roman" panose="02020603050405020304" pitchFamily="18" charset="0"/>
              </a:rPr>
              <a:t>CONCLUSION</a:t>
            </a:r>
            <a:endParaRPr sz="5000" b="1" dirty="0">
              <a:latin typeface="Times New Roman" panose="02020603050405020304" pitchFamily="18" charset="0"/>
              <a:cs typeface="Times New Roman" panose="02020603050405020304" pitchFamily="18" charset="0"/>
            </a:endParaRPr>
          </a:p>
        </p:txBody>
      </p:sp>
      <p:sp>
        <p:nvSpPr>
          <p:cNvPr id="134" name="Google Shape;134;p8"/>
          <p:cNvSpPr txBox="1">
            <a:spLocks noGrp="1"/>
          </p:cNvSpPr>
          <p:nvPr>
            <p:ph idx="1"/>
          </p:nvPr>
        </p:nvSpPr>
        <p:spPr>
          <a:xfrm>
            <a:off x="690538" y="1798589"/>
            <a:ext cx="10500201" cy="3914457"/>
          </a:xfrm>
          <a:prstGeom prst="rect">
            <a:avLst/>
          </a:prstGeom>
          <a:noFill/>
          <a:ln>
            <a:noFill/>
          </a:ln>
        </p:spPr>
        <p:txBody>
          <a:bodyPr spcFirstLastPara="1" wrap="square" lIns="0" tIns="45700" rIns="0" bIns="45700" anchor="t" anchorCtr="0">
            <a:noAutofit/>
          </a:bodyPr>
          <a:lstStyle/>
          <a:p>
            <a:pPr marL="571500" lvl="0" algn="just" rtl="0">
              <a:lnSpc>
                <a:spcPct val="110000"/>
              </a:lnSpc>
              <a:spcBef>
                <a:spcPts val="1200"/>
              </a:spcBef>
              <a:spcAft>
                <a:spcPts val="0"/>
              </a:spcAft>
              <a:buClr>
                <a:schemeClr val="accent5">
                  <a:lumMod val="60000"/>
                  <a:lumOff val="40000"/>
                </a:schemeClr>
              </a:buClr>
              <a:buSzPts val="18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sym typeface="Times New Roman"/>
              </a:rPr>
              <a:t> By running this application, we can say that one can monitor facemasks through an API in large gatherings like shopping malls, theaters, events etc. It also tells whether a person is wearing mask or not. Task of the human are reduced because of automation since there is no need of monitoring the persons.</a:t>
            </a:r>
            <a:endParaRPr sz="2400" dirty="0">
              <a:latin typeface="Times New Roman" panose="02020603050405020304" pitchFamily="18" charset="0"/>
              <a:cs typeface="Times New Roman" panose="02020603050405020304" pitchFamily="18" charset="0"/>
              <a:sym typeface="Times New Roman"/>
            </a:endParaRPr>
          </a:p>
        </p:txBody>
      </p:sp>
      <p:sp>
        <p:nvSpPr>
          <p:cNvPr id="2" name="Slide Number Placeholder 1">
            <a:extLst>
              <a:ext uri="{FF2B5EF4-FFF2-40B4-BE49-F238E27FC236}">
                <a16:creationId xmlns:a16="http://schemas.microsoft.com/office/drawing/2014/main" id="{287E8FB4-D324-4214-973E-22A1524A7EF1}"/>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bd0123a4c3_1_18"/>
          <p:cNvSpPr txBox="1">
            <a:spLocks noGrp="1"/>
          </p:cNvSpPr>
          <p:nvPr>
            <p:ph type="body" sz="half" idx="2"/>
          </p:nvPr>
        </p:nvSpPr>
        <p:spPr>
          <a:xfrm>
            <a:off x="1278352" y="656400"/>
            <a:ext cx="4910012" cy="812799"/>
          </a:xfrm>
          <a:prstGeom prst="rect">
            <a:avLst/>
          </a:prstGeom>
        </p:spPr>
        <p:txBody>
          <a:bodyPr spcFirstLastPara="1" wrap="square" lIns="0" tIns="45700" rIns="0" bIns="45700" anchor="t" anchorCtr="0">
            <a:noAutofit/>
          </a:bodyPr>
          <a:lstStyle/>
          <a:p>
            <a:pPr marL="0" lvl="0" indent="0" algn="l" rtl="0">
              <a:spcBef>
                <a:spcPts val="1200"/>
              </a:spcBef>
              <a:spcAft>
                <a:spcPts val="0"/>
              </a:spcAft>
              <a:buNone/>
            </a:pPr>
            <a:r>
              <a:rPr lang="en-US" sz="5000" b="1" dirty="0">
                <a:latin typeface="Times New Roman" panose="02020603050405020304" pitchFamily="18" charset="0"/>
                <a:cs typeface="Times New Roman" panose="02020603050405020304" pitchFamily="18" charset="0"/>
              </a:rPr>
              <a:t>REFERENCES</a:t>
            </a:r>
          </a:p>
        </p:txBody>
      </p:sp>
      <p:sp>
        <p:nvSpPr>
          <p:cNvPr id="2" name="Slide Number Placeholder 1">
            <a:extLst>
              <a:ext uri="{FF2B5EF4-FFF2-40B4-BE49-F238E27FC236}">
                <a16:creationId xmlns:a16="http://schemas.microsoft.com/office/drawing/2014/main" id="{7F5D5C7C-8FE5-4A73-8088-86C3B8B50F6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24</a:t>
            </a:fld>
            <a:endParaRPr lang="en-US" dirty="0"/>
          </a:p>
        </p:txBody>
      </p:sp>
      <p:sp>
        <p:nvSpPr>
          <p:cNvPr id="3" name="TextBox 2">
            <a:extLst>
              <a:ext uri="{FF2B5EF4-FFF2-40B4-BE49-F238E27FC236}">
                <a16:creationId xmlns:a16="http://schemas.microsoft.com/office/drawing/2014/main" id="{A00E4E1C-C554-40E7-BA6F-82053B31E63B}"/>
              </a:ext>
            </a:extLst>
          </p:cNvPr>
          <p:cNvSpPr txBox="1"/>
          <p:nvPr/>
        </p:nvSpPr>
        <p:spPr>
          <a:xfrm>
            <a:off x="1278352" y="1874982"/>
            <a:ext cx="10076873" cy="2862322"/>
          </a:xfrm>
          <a:prstGeom prst="rect">
            <a:avLst/>
          </a:prstGeom>
          <a:noFill/>
        </p:spPr>
        <p:txBody>
          <a:bodyPr wrap="square" rtlCol="0">
            <a:spAutoFit/>
          </a:bodyPr>
          <a:lstStyle/>
          <a:p>
            <a:pPr marL="285750" indent="-285750">
              <a:buFont typeface="Wingdings" panose="05000000000000000000" pitchFamily="2" charset="2"/>
              <a:buChar char="Ø"/>
            </a:pPr>
            <a:r>
              <a:rPr lang="en-IN" dirty="0"/>
              <a:t>https://www.starlette.io/</a:t>
            </a:r>
          </a:p>
          <a:p>
            <a:pPr marL="285750" indent="-285750">
              <a:buFont typeface="Wingdings" panose="05000000000000000000" pitchFamily="2" charset="2"/>
              <a:buChar char="Ø"/>
            </a:pPr>
            <a:r>
              <a:rPr lang="en-IN" dirty="0"/>
              <a:t>https://towardsdatascience.com/</a:t>
            </a:r>
          </a:p>
          <a:p>
            <a:pPr marL="285750" indent="-285750">
              <a:buFont typeface="Wingdings" panose="05000000000000000000" pitchFamily="2" charset="2"/>
              <a:buChar char="Ø"/>
            </a:pPr>
            <a:r>
              <a:rPr lang="en-IN" dirty="0"/>
              <a:t>https://github.com/tensorflow/tensorflow</a:t>
            </a:r>
          </a:p>
          <a:p>
            <a:pPr marL="285750" indent="-285750">
              <a:buFont typeface="Wingdings" panose="05000000000000000000" pitchFamily="2" charset="2"/>
              <a:buChar char="Ø"/>
            </a:pPr>
            <a:r>
              <a:rPr lang="en-IN" dirty="0"/>
              <a:t>https://www.pyimagesearch.com/2018/02/26/face-detection-with-opencv-and-deep-learning/</a:t>
            </a:r>
          </a:p>
          <a:p>
            <a:pPr marL="285750" indent="-285750">
              <a:buFont typeface="Wingdings" panose="05000000000000000000" pitchFamily="2" charset="2"/>
              <a:buChar char="Ø"/>
            </a:pPr>
            <a:r>
              <a:rPr lang="en-IN" dirty="0"/>
              <a:t>https://paperswithcode.com/method/mobilenetv2</a:t>
            </a:r>
          </a:p>
          <a:p>
            <a:pPr marL="285750" indent="-285750">
              <a:buFont typeface="Wingdings" panose="05000000000000000000" pitchFamily="2" charset="2"/>
              <a:buChar char="Ø"/>
            </a:pPr>
            <a:r>
              <a:rPr lang="en-IN" dirty="0"/>
              <a:t>https://swagger.io/tools/swagger-ui/#</a:t>
            </a:r>
          </a:p>
          <a:p>
            <a:pPr marL="285750" indent="-285750">
              <a:buFont typeface="Wingdings" panose="05000000000000000000" pitchFamily="2" charset="2"/>
              <a:buChar char="Ø"/>
            </a:pPr>
            <a:r>
              <a:rPr lang="en-IN" dirty="0"/>
              <a:t>https://fastapi.tiangolo.com/</a:t>
            </a:r>
          </a:p>
          <a:p>
            <a:pPr marL="285750" indent="-285750">
              <a:buFont typeface="Wingdings" panose="05000000000000000000" pitchFamily="2" charset="2"/>
              <a:buChar char="Ø"/>
            </a:pPr>
            <a:r>
              <a:rPr lang="en-IN" dirty="0"/>
              <a:t>https://arxiv.org/abs/1801.04381</a:t>
            </a:r>
          </a:p>
          <a:p>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9"/>
          <p:cNvSpPr txBox="1">
            <a:spLocks noGrp="1"/>
          </p:cNvSpPr>
          <p:nvPr>
            <p:ph type="title" idx="4294967295"/>
          </p:nvPr>
        </p:nvSpPr>
        <p:spPr>
          <a:xfrm>
            <a:off x="3683793" y="1628800"/>
            <a:ext cx="4824413" cy="273685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b="1" dirty="0"/>
              <a:t>            </a:t>
            </a:r>
            <a:br>
              <a:rPr lang="en-US" b="1" dirty="0"/>
            </a:br>
            <a:br>
              <a:rPr lang="en-US" b="1" dirty="0"/>
            </a:br>
            <a:r>
              <a:rPr lang="en-US" sz="6200" b="1" dirty="0"/>
              <a:t>Queries ??</a:t>
            </a:r>
            <a:endParaRPr sz="6200" b="1" dirty="0"/>
          </a:p>
          <a:p>
            <a:pPr marL="0" lvl="0" indent="0" algn="l" rtl="0">
              <a:lnSpc>
                <a:spcPct val="90000"/>
              </a:lnSpc>
              <a:spcBef>
                <a:spcPts val="0"/>
              </a:spcBef>
              <a:spcAft>
                <a:spcPts val="0"/>
              </a:spcAft>
              <a:buSzPts val="1800"/>
              <a:buNone/>
            </a:pPr>
            <a:endParaRPr sz="6200" dirty="0"/>
          </a:p>
        </p:txBody>
      </p:sp>
      <p:sp>
        <p:nvSpPr>
          <p:cNvPr id="2" name="Slide Number Placeholder 1">
            <a:extLst>
              <a:ext uri="{FF2B5EF4-FFF2-40B4-BE49-F238E27FC236}">
                <a16:creationId xmlns:a16="http://schemas.microsoft.com/office/drawing/2014/main" id="{310FE077-BD7A-4147-8B09-812AC972F7EB}"/>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3AF107-2D72-4013-A629-50AADDC47D43}"/>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26</a:t>
            </a:fld>
            <a:endParaRPr lang="en-US"/>
          </a:p>
        </p:txBody>
      </p:sp>
      <p:pic>
        <p:nvPicPr>
          <p:cNvPr id="4" name="Picture 3">
            <a:extLst>
              <a:ext uri="{FF2B5EF4-FFF2-40B4-BE49-F238E27FC236}">
                <a16:creationId xmlns:a16="http://schemas.microsoft.com/office/drawing/2014/main" id="{A8FDFF13-57B5-4617-A6F2-FDF51937916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2932" y="1772816"/>
            <a:ext cx="5426135" cy="3600400"/>
          </a:xfrm>
          <a:prstGeom prst="rect">
            <a:avLst/>
          </a:prstGeom>
        </p:spPr>
      </p:pic>
    </p:spTree>
    <p:extLst>
      <p:ext uri="{BB962C8B-B14F-4D97-AF65-F5344CB8AC3E}">
        <p14:creationId xmlns:p14="http://schemas.microsoft.com/office/powerpoint/2010/main" val="968326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1097028" y="548680"/>
            <a:ext cx="9404723" cy="140053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700"/>
              <a:buFont typeface="Bookman Old Style" panose="02050604050505020204"/>
              <a:buNone/>
            </a:pPr>
            <a:r>
              <a:rPr lang="en-US" sz="5000" b="1" dirty="0">
                <a:latin typeface="Times New Roman" panose="02020603050405020304" pitchFamily="18" charset="0"/>
                <a:cs typeface="Times New Roman" panose="02020603050405020304" pitchFamily="18" charset="0"/>
              </a:rPr>
              <a:t>PROBLEM STATEMENT</a:t>
            </a:r>
            <a:r>
              <a:rPr lang="en-US" dirty="0">
                <a:latin typeface="Times New Roman" panose="02020603050405020304" pitchFamily="18" charset="0"/>
                <a:cs typeface="Times New Roman" panose="02020603050405020304" pitchFamily="18" charset="0"/>
              </a:rPr>
              <a:t>:</a:t>
            </a:r>
          </a:p>
        </p:txBody>
      </p:sp>
      <p:sp>
        <p:nvSpPr>
          <p:cNvPr id="116" name="Google Shape;116;p15"/>
          <p:cNvSpPr txBox="1">
            <a:spLocks noGrp="1"/>
          </p:cNvSpPr>
          <p:nvPr>
            <p:ph idx="1"/>
          </p:nvPr>
        </p:nvSpPr>
        <p:spPr>
          <a:prstGeom prst="rect">
            <a:avLst/>
          </a:prstGeom>
          <a:noFill/>
          <a:ln>
            <a:noFill/>
          </a:ln>
        </p:spPr>
        <p:txBody>
          <a:bodyPr spcFirstLastPara="1" wrap="square" lIns="0" tIns="45700" rIns="0" bIns="45700" anchor="t" anchorCtr="0">
            <a:noAutofit/>
          </a:bodyPr>
          <a:lstStyle/>
          <a:p>
            <a:pPr marL="91440" lvl="0" indent="0" algn="just" rtl="0">
              <a:lnSpc>
                <a:spcPct val="110000"/>
              </a:lnSpc>
              <a:spcBef>
                <a:spcPts val="1400"/>
              </a:spcBef>
              <a:spcAft>
                <a:spcPts val="0"/>
              </a:spcAft>
              <a:buSzPts val="2200"/>
              <a:buNone/>
            </a:pPr>
            <a:r>
              <a:rPr lang="en-IN" sz="2400" dirty="0">
                <a:latin typeface="Arial" panose="020B0604020202020204" pitchFamily="34" charset="0"/>
                <a:cs typeface="Arial" panose="020B0604020202020204" pitchFamily="34" charset="0"/>
              </a:rPr>
              <a:t>To develop an API so that one can monitor humans whether they are wearing masks or not through CCTVs and take effective  measures to control the spread COVID-19.</a:t>
            </a:r>
          </a:p>
          <a:p>
            <a:pPr marL="91440" lvl="0" indent="0" algn="just" rtl="0">
              <a:lnSpc>
                <a:spcPct val="110000"/>
              </a:lnSpc>
              <a:spcBef>
                <a:spcPts val="1400"/>
              </a:spcBef>
              <a:spcAft>
                <a:spcPts val="0"/>
              </a:spcAft>
              <a:buSzPts val="2200"/>
              <a:buNone/>
            </a:pPr>
            <a:endParaRPr lang="en-IN" sz="2400" dirty="0"/>
          </a:p>
          <a:p>
            <a:pPr marL="91440" lvl="0" indent="0" algn="just" rtl="0">
              <a:lnSpc>
                <a:spcPct val="110000"/>
              </a:lnSpc>
              <a:spcBef>
                <a:spcPts val="1400"/>
              </a:spcBef>
              <a:spcAft>
                <a:spcPts val="0"/>
              </a:spcAft>
              <a:buSzPts val="2200"/>
              <a:buNone/>
            </a:pPr>
            <a:endParaRPr sz="2400" dirty="0"/>
          </a:p>
        </p:txBody>
      </p:sp>
      <p:sp>
        <p:nvSpPr>
          <p:cNvPr id="2" name="Slide Number Placeholder 1">
            <a:extLst>
              <a:ext uri="{FF2B5EF4-FFF2-40B4-BE49-F238E27FC236}">
                <a16:creationId xmlns:a16="http://schemas.microsoft.com/office/drawing/2014/main" id="{17256551-A596-4162-99D6-3C80A03F7552}"/>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767408" y="116632"/>
            <a:ext cx="9404723" cy="140053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700"/>
              <a:buFont typeface="Bookman Old Style" panose="02050604050505020204"/>
              <a:buNone/>
            </a:pPr>
            <a:r>
              <a:rPr lang="en-US" sz="5000" b="1" dirty="0">
                <a:solidFill>
                  <a:schemeClr val="tx1"/>
                </a:solidFill>
                <a:latin typeface="Times New Roman" panose="02020603050405020304" pitchFamily="18" charset="0"/>
                <a:cs typeface="Times New Roman" panose="02020603050405020304" pitchFamily="18" charset="0"/>
              </a:rPr>
              <a:t>LITERATURE SURVEY</a:t>
            </a:r>
            <a:r>
              <a:rPr lang="en-US" sz="5000" dirty="0">
                <a:solidFill>
                  <a:schemeClr val="tx1"/>
                </a:solidFill>
                <a:latin typeface="Times New Roman" panose="02020603050405020304" pitchFamily="18" charset="0"/>
                <a:cs typeface="Times New Roman" panose="02020603050405020304" pitchFamily="18" charset="0"/>
              </a:rPr>
              <a:t>:</a:t>
            </a:r>
          </a:p>
        </p:txBody>
      </p:sp>
      <p:sp>
        <p:nvSpPr>
          <p:cNvPr id="2" name="Text Placeholder 1">
            <a:extLst>
              <a:ext uri="{FF2B5EF4-FFF2-40B4-BE49-F238E27FC236}">
                <a16:creationId xmlns:a16="http://schemas.microsoft.com/office/drawing/2014/main" id="{FDED8C3E-13B3-4BB3-A85E-B2A9CE3DA60A}"/>
              </a:ext>
            </a:extLst>
          </p:cNvPr>
          <p:cNvSpPr>
            <a:spLocks noGrp="1"/>
          </p:cNvSpPr>
          <p:nvPr>
            <p:ph idx="1"/>
          </p:nvPr>
        </p:nvSpPr>
        <p:spPr>
          <a:xfrm>
            <a:off x="767408" y="1737360"/>
            <a:ext cx="10058400" cy="4499952"/>
          </a:xfrm>
        </p:spPr>
        <p:txBody>
          <a:bodyPr>
            <a:normAutofit/>
          </a:bodyPr>
          <a:lstStyle/>
          <a:p>
            <a:pPr>
              <a:lnSpc>
                <a:spcPct val="100000"/>
              </a:lnSpc>
            </a:pPr>
            <a:r>
              <a:rPr lang="en-IN" sz="2400" dirty="0">
                <a:latin typeface="Arial" panose="020B0604020202020204" pitchFamily="34" charset="0"/>
                <a:cs typeface="Arial" panose="020B0604020202020204" pitchFamily="34" charset="0"/>
              </a:rPr>
              <a:t>R-CNN can’t be used in real time because it takes around 47 seconds for each  test image and it takes huge  amount of time to train the network as you would have to classify 2000  region proposals per image.</a:t>
            </a:r>
          </a:p>
          <a:p>
            <a:pPr>
              <a:lnSpc>
                <a:spcPct val="100000"/>
              </a:lnSpc>
            </a:pPr>
            <a:r>
              <a:rPr lang="en-US" sz="2400" dirty="0">
                <a:latin typeface="Arial" panose="020B0604020202020204" pitchFamily="34" charset="0"/>
                <a:cs typeface="Arial" panose="020B0604020202020204" pitchFamily="34" charset="0"/>
              </a:rPr>
              <a:t>Fast R-CNN” is faster than R-CNN is because you don’t have to feed 2000 region proposals to the convolutional neural network every time</a:t>
            </a:r>
          </a:p>
          <a:p>
            <a:pPr>
              <a:lnSpc>
                <a:spcPct val="100000"/>
              </a:lnSpc>
            </a:pPr>
            <a:r>
              <a:rPr lang="en-US" sz="2400" dirty="0">
                <a:latin typeface="Arial" panose="020B0604020202020204" pitchFamily="34" charset="0"/>
                <a:cs typeface="Arial" panose="020B0604020202020204" pitchFamily="34" charset="0"/>
              </a:rPr>
              <a:t>Both of the above algorithms(R-CNN &amp; Fast R-CNN) uses selective search which is slow and time consuming process so they developed Faster R-CNN which has no selective search.</a:t>
            </a:r>
          </a:p>
          <a:p>
            <a:pPr>
              <a:lnSpc>
                <a:spcPct val="100000"/>
              </a:lnSpc>
            </a:pPr>
            <a:r>
              <a:rPr lang="en-US" sz="2400" dirty="0">
                <a:latin typeface="Arial" panose="020B0604020202020204" pitchFamily="34" charset="0"/>
                <a:cs typeface="Arial" panose="020B0604020202020204" pitchFamily="34" charset="0"/>
              </a:rPr>
              <a:t>YOLO is  incredibly fast but it’s not accurate. </a:t>
            </a:r>
          </a:p>
          <a:p>
            <a:endParaRPr lang="en-IN" dirty="0"/>
          </a:p>
        </p:txBody>
      </p:sp>
      <p:sp>
        <p:nvSpPr>
          <p:cNvPr id="3" name="Slide Number Placeholder 2">
            <a:extLst>
              <a:ext uri="{FF2B5EF4-FFF2-40B4-BE49-F238E27FC236}">
                <a16:creationId xmlns:a16="http://schemas.microsoft.com/office/drawing/2014/main" id="{DB86ED4B-D2B1-4AF4-8C7B-AB178825D28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416" y="260648"/>
            <a:ext cx="9937104" cy="819160"/>
          </a:xfrm>
        </p:spPr>
        <p:txBody>
          <a:bodyPr/>
          <a:lstStyle/>
          <a:p>
            <a:r>
              <a:rPr lang="en-US" sz="5000" b="1" dirty="0">
                <a:latin typeface="Times New Roman" panose="02020603050405020304" pitchFamily="18" charset="0"/>
                <a:cs typeface="Times New Roman" panose="02020603050405020304" pitchFamily="18" charset="0"/>
              </a:rPr>
              <a:t>EXISTING SYSTEM AND ITS DRAWBACKS</a:t>
            </a:r>
            <a:r>
              <a:rPr lang="en-US" b="1" dirty="0">
                <a:latin typeface="Times New Roman" panose="02020603050405020304" pitchFamily="18" charset="0"/>
                <a:cs typeface="Times New Roman" panose="02020603050405020304" pitchFamily="18" charset="0"/>
              </a:rPr>
              <a:t>:</a:t>
            </a:r>
          </a:p>
        </p:txBody>
      </p:sp>
      <p:sp>
        <p:nvSpPr>
          <p:cNvPr id="3" name="Text Placeholder 2">
            <a:extLst>
              <a:ext uri="{FF2B5EF4-FFF2-40B4-BE49-F238E27FC236}">
                <a16:creationId xmlns:a16="http://schemas.microsoft.com/office/drawing/2014/main" id="{25C183A7-1DCE-42D6-965A-E20E16B9F597}"/>
              </a:ext>
            </a:extLst>
          </p:cNvPr>
          <p:cNvSpPr>
            <a:spLocks noGrp="1"/>
          </p:cNvSpPr>
          <p:nvPr>
            <p:ph idx="1"/>
          </p:nvPr>
        </p:nvSpPr>
        <p:spPr>
          <a:xfrm>
            <a:off x="839416" y="2060848"/>
            <a:ext cx="10058400" cy="4296975"/>
          </a:xfrm>
        </p:spPr>
        <p:txBody>
          <a:bodyPr>
            <a:normAutofit fontScale="92500"/>
          </a:bodyPr>
          <a:lstStyle/>
          <a:p>
            <a:pPr>
              <a:lnSpc>
                <a:spcPct val="120000"/>
              </a:lnSpc>
            </a:pPr>
            <a:r>
              <a:rPr lang="en-IN" sz="2600" dirty="0">
                <a:solidFill>
                  <a:schemeClr val="tx1"/>
                </a:solidFill>
                <a:latin typeface="Arial" panose="020B0604020202020204" pitchFamily="34" charset="0"/>
                <a:cs typeface="Arial" panose="020B0604020202020204" pitchFamily="34" charset="0"/>
              </a:rPr>
              <a:t>There is no proper way of monitoring facemasks on human. And there were only limited libraries to develop an application. So to check whether the person is wearing a mask or not we need a human assistance to monitor everyone and make sure they wear mask.</a:t>
            </a:r>
          </a:p>
          <a:p>
            <a:pPr marL="114300" indent="0">
              <a:lnSpc>
                <a:spcPct val="120000"/>
              </a:lnSpc>
              <a:buNone/>
            </a:pPr>
            <a:r>
              <a:rPr lang="en-IN" sz="2600" b="1" dirty="0">
                <a:solidFill>
                  <a:schemeClr val="tx1"/>
                </a:solidFill>
                <a:latin typeface="Arial" panose="020B0604020202020204" pitchFamily="34" charset="0"/>
                <a:cs typeface="Arial" panose="020B0604020202020204" pitchFamily="34" charset="0"/>
              </a:rPr>
              <a:t>   DRAWBACKS :</a:t>
            </a:r>
          </a:p>
          <a:p>
            <a:pPr marL="800100" lvl="1">
              <a:lnSpc>
                <a:spcPct val="120000"/>
              </a:lnSpc>
              <a:buFont typeface="Arial" panose="020B0604020202020204" pitchFamily="34" charset="0"/>
              <a:buChar char="•"/>
            </a:pPr>
            <a:r>
              <a:rPr lang="en-US" sz="2600" dirty="0">
                <a:solidFill>
                  <a:schemeClr val="tx1"/>
                </a:solidFill>
                <a:latin typeface="Arial" panose="020B0604020202020204" pitchFamily="34" charset="0"/>
                <a:cs typeface="Arial" panose="020B0604020202020204" pitchFamily="34" charset="0"/>
              </a:rPr>
              <a:t>Manual detection</a:t>
            </a:r>
          </a:p>
          <a:p>
            <a:pPr marL="800100" lvl="1">
              <a:lnSpc>
                <a:spcPct val="120000"/>
              </a:lnSpc>
              <a:buFont typeface="Arial" panose="020B0604020202020204" pitchFamily="34" charset="0"/>
              <a:buChar char="•"/>
            </a:pPr>
            <a:r>
              <a:rPr lang="en-US" sz="2600" dirty="0">
                <a:solidFill>
                  <a:schemeClr val="tx1"/>
                </a:solidFill>
                <a:latin typeface="Arial" panose="020B0604020202020204" pitchFamily="34" charset="0"/>
                <a:cs typeface="Arial" panose="020B0604020202020204" pitchFamily="34" charset="0"/>
              </a:rPr>
              <a:t>Time consuming process</a:t>
            </a:r>
          </a:p>
          <a:p>
            <a:pPr marL="800100" lvl="1">
              <a:lnSpc>
                <a:spcPct val="120000"/>
              </a:lnSpc>
              <a:buFont typeface="Arial" panose="020B0604020202020204" pitchFamily="34" charset="0"/>
              <a:buChar char="•"/>
            </a:pPr>
            <a:r>
              <a:rPr lang="en-US" sz="2600" dirty="0">
                <a:solidFill>
                  <a:schemeClr val="tx1"/>
                </a:solidFill>
                <a:latin typeface="Arial" panose="020B0604020202020204" pitchFamily="34" charset="0"/>
                <a:cs typeface="Arial" panose="020B0604020202020204" pitchFamily="34" charset="0"/>
              </a:rPr>
              <a:t>Human effort needed</a:t>
            </a:r>
          </a:p>
          <a:p>
            <a:endParaRPr lang="en-IN" dirty="0"/>
          </a:p>
        </p:txBody>
      </p:sp>
      <p:sp>
        <p:nvSpPr>
          <p:cNvPr id="4" name="Slide Number Placeholder 3">
            <a:extLst>
              <a:ext uri="{FF2B5EF4-FFF2-40B4-BE49-F238E27FC236}">
                <a16:creationId xmlns:a16="http://schemas.microsoft.com/office/drawing/2014/main" id="{E9408661-84B5-484A-8655-4B739AACD3AC}"/>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7"/>
          <p:cNvSpPr txBox="1">
            <a:spLocks noGrp="1"/>
          </p:cNvSpPr>
          <p:nvPr>
            <p:ph type="title"/>
          </p:nvPr>
        </p:nvSpPr>
        <p:spPr>
          <a:xfrm>
            <a:off x="1066800" y="692696"/>
            <a:ext cx="10925217" cy="1152128"/>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700"/>
              <a:buFont typeface="Bookman Old Style" panose="02050604050505020204"/>
              <a:buNone/>
            </a:pPr>
            <a:r>
              <a:rPr lang="en-US" sz="5000" b="1" dirty="0">
                <a:latin typeface="Times New Roman" panose="02020603050405020304" pitchFamily="18" charset="0"/>
                <a:cs typeface="Times New Roman" panose="02020603050405020304" pitchFamily="18" charset="0"/>
              </a:rPr>
              <a:t>PROPOSED SYSTEM AND ITS ADVANTAGES</a:t>
            </a:r>
            <a:r>
              <a:rPr lang="en-US" sz="5000" dirty="0">
                <a:latin typeface="Times New Roman" panose="02020603050405020304" pitchFamily="18" charset="0"/>
                <a:cs typeface="Times New Roman" panose="02020603050405020304" pitchFamily="18" charset="0"/>
              </a:rPr>
              <a:t>:</a:t>
            </a:r>
          </a:p>
        </p:txBody>
      </p:sp>
      <p:sp>
        <p:nvSpPr>
          <p:cNvPr id="3" name="Text Placeholder 2">
            <a:extLst>
              <a:ext uri="{FF2B5EF4-FFF2-40B4-BE49-F238E27FC236}">
                <a16:creationId xmlns:a16="http://schemas.microsoft.com/office/drawing/2014/main" id="{ACD5C198-09A2-4D7D-AD7E-F59680BC182A}"/>
              </a:ext>
            </a:extLst>
          </p:cNvPr>
          <p:cNvSpPr>
            <a:spLocks noGrp="1"/>
          </p:cNvSpPr>
          <p:nvPr>
            <p:ph idx="1"/>
          </p:nvPr>
        </p:nvSpPr>
        <p:spPr>
          <a:xfrm>
            <a:off x="1066800" y="1988840"/>
            <a:ext cx="10058400" cy="4176464"/>
          </a:xfrm>
        </p:spPr>
        <p:txBody>
          <a:bodyPr>
            <a:normAutofit fontScale="85000" lnSpcReduction="20000"/>
          </a:bodyPr>
          <a:lstStyle/>
          <a:p>
            <a:pPr>
              <a:lnSpc>
                <a:spcPct val="120000"/>
              </a:lnSpc>
            </a:pPr>
            <a:r>
              <a:rPr lang="en-IN" sz="2800" dirty="0">
                <a:solidFill>
                  <a:schemeClr val="tx1"/>
                </a:solidFill>
                <a:latin typeface="Arial" panose="020B0604020202020204" pitchFamily="34" charset="0"/>
                <a:cs typeface="Arial" panose="020B0604020202020204" pitchFamily="34" charset="0"/>
              </a:rPr>
              <a:t>With the level of advancements in the technology we can see that may libraries have been developed. So with those libraries we can create many applications and API’s.</a:t>
            </a:r>
          </a:p>
          <a:p>
            <a:pPr>
              <a:lnSpc>
                <a:spcPct val="120000"/>
              </a:lnSpc>
            </a:pPr>
            <a:r>
              <a:rPr lang="en-IN" sz="2800" dirty="0">
                <a:solidFill>
                  <a:schemeClr val="tx1"/>
                </a:solidFill>
                <a:latin typeface="Arial" panose="020B0604020202020204" pitchFamily="34" charset="0"/>
                <a:cs typeface="Arial" panose="020B0604020202020204" pitchFamily="34" charset="0"/>
              </a:rPr>
              <a:t>In this we’ll be developing an interface for the enterprise which is integrated with CCTV’s  so that it detects humans with masks and without masks.</a:t>
            </a:r>
          </a:p>
          <a:p>
            <a:pPr marL="0" indent="0">
              <a:lnSpc>
                <a:spcPct val="120000"/>
              </a:lnSpc>
              <a:buNone/>
            </a:pPr>
            <a:r>
              <a:rPr lang="en-IN" sz="2800" b="1" dirty="0">
                <a:latin typeface="Arial" panose="020B0604020202020204" pitchFamily="34" charset="0"/>
                <a:cs typeface="Arial" panose="020B0604020202020204" pitchFamily="34" charset="0"/>
              </a:rPr>
              <a:t>    </a:t>
            </a:r>
            <a:r>
              <a:rPr lang="en-IN" sz="2800" b="1" dirty="0">
                <a:solidFill>
                  <a:schemeClr val="tx1"/>
                </a:solidFill>
                <a:latin typeface="Arial" panose="020B0604020202020204" pitchFamily="34" charset="0"/>
                <a:cs typeface="Arial" panose="020B0604020202020204" pitchFamily="34" charset="0"/>
              </a:rPr>
              <a:t>ADVANTAGES</a:t>
            </a:r>
            <a:r>
              <a:rPr lang="en-IN" sz="2800" dirty="0">
                <a:solidFill>
                  <a:schemeClr val="tx1"/>
                </a:solidFill>
                <a:latin typeface="Arial" panose="020B0604020202020204" pitchFamily="34" charset="0"/>
                <a:cs typeface="Arial" panose="020B0604020202020204" pitchFamily="34" charset="0"/>
              </a:rPr>
              <a:t>:</a:t>
            </a:r>
          </a:p>
          <a:p>
            <a:pPr>
              <a:lnSpc>
                <a:spcPct val="120000"/>
              </a:lnSpc>
              <a:buFont typeface="Arial" panose="020B0604020202020204" pitchFamily="34" charset="0"/>
              <a:buChar char="•"/>
            </a:pPr>
            <a:r>
              <a:rPr lang="en-US" sz="2800" dirty="0">
                <a:solidFill>
                  <a:schemeClr val="tx1"/>
                </a:solidFill>
                <a:latin typeface="Arial" panose="020B0604020202020204" pitchFamily="34" charset="0"/>
                <a:ea typeface="Times New Roman" panose="02020603050405020304"/>
                <a:cs typeface="Arial" panose="020B0604020202020204" pitchFamily="34" charset="0"/>
                <a:sym typeface="Times New Roman" panose="02020603050405020304"/>
              </a:rPr>
              <a:t>New step in automation</a:t>
            </a:r>
          </a:p>
          <a:p>
            <a:pPr>
              <a:lnSpc>
                <a:spcPct val="120000"/>
              </a:lnSpc>
              <a:buFont typeface="Arial" panose="020B0604020202020204" pitchFamily="34" charset="0"/>
              <a:buChar char="•"/>
            </a:pPr>
            <a:r>
              <a:rPr lang="en-US" sz="2800" dirty="0">
                <a:solidFill>
                  <a:schemeClr val="tx1"/>
                </a:solidFill>
                <a:latin typeface="Arial" panose="020B0604020202020204" pitchFamily="34" charset="0"/>
                <a:ea typeface="Times New Roman" panose="02020603050405020304"/>
                <a:cs typeface="Arial" panose="020B0604020202020204" pitchFamily="34" charset="0"/>
                <a:sym typeface="Times New Roman" panose="02020603050405020304"/>
              </a:rPr>
              <a:t>Reduced human efforts</a:t>
            </a:r>
          </a:p>
          <a:p>
            <a:pPr marL="548640" lvl="1" indent="0">
              <a:lnSpc>
                <a:spcPct val="120000"/>
              </a:lnSpc>
              <a:spcBef>
                <a:spcPts val="1400"/>
              </a:spcBef>
              <a:buSzPts val="2500"/>
              <a:buNone/>
            </a:pPr>
            <a:endParaRPr lang="en-US" sz="2600" dirty="0">
              <a:solidFill>
                <a:schemeClr val="dk1"/>
              </a:solidFill>
              <a:latin typeface="+mn-lt"/>
              <a:ea typeface="Times New Roman" panose="02020603050405020304"/>
              <a:cs typeface="Times New Roman" panose="02020603050405020304"/>
              <a:sym typeface="Times New Roman" panose="02020603050405020304"/>
            </a:endParaRPr>
          </a:p>
          <a:p>
            <a:endParaRPr lang="en-IN" sz="2600" dirty="0"/>
          </a:p>
          <a:p>
            <a:pPr marL="0" indent="0">
              <a:buNone/>
            </a:pPr>
            <a:endParaRPr lang="en-IN" dirty="0"/>
          </a:p>
        </p:txBody>
      </p:sp>
      <p:sp>
        <p:nvSpPr>
          <p:cNvPr id="2" name="Slide Number Placeholder 1">
            <a:extLst>
              <a:ext uri="{FF2B5EF4-FFF2-40B4-BE49-F238E27FC236}">
                <a16:creationId xmlns:a16="http://schemas.microsoft.com/office/drawing/2014/main" id="{6250430D-B60F-4C8E-A757-343B2EE757C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6</a:t>
            </a:fld>
            <a:endParaRPr lang="en-US"/>
          </a:p>
        </p:txBody>
      </p:sp>
    </p:spTree>
    <p:extLst>
      <p:ext uri="{BB962C8B-B14F-4D97-AF65-F5344CB8AC3E}">
        <p14:creationId xmlns:p14="http://schemas.microsoft.com/office/powerpoint/2010/main" val="3619930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title"/>
          </p:nvPr>
        </p:nvSpPr>
        <p:spPr>
          <a:xfrm>
            <a:off x="1103313" y="1052736"/>
            <a:ext cx="8233048" cy="824466"/>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700"/>
              <a:buFont typeface="Bookman Old Style" panose="02050604050505020204"/>
              <a:buNone/>
            </a:pPr>
            <a:r>
              <a:rPr lang="en-US" sz="5000" b="1" dirty="0">
                <a:latin typeface="Times New Roman" panose="02020603050405020304" pitchFamily="18" charset="0"/>
                <a:cs typeface="Times New Roman" panose="02020603050405020304" pitchFamily="18" charset="0"/>
              </a:rPr>
              <a:t>IMPLEMENTATION: </a:t>
            </a:r>
          </a:p>
        </p:txBody>
      </p:sp>
      <p:sp>
        <p:nvSpPr>
          <p:cNvPr id="2" name="Text Placeholder 1">
            <a:extLst>
              <a:ext uri="{FF2B5EF4-FFF2-40B4-BE49-F238E27FC236}">
                <a16:creationId xmlns:a16="http://schemas.microsoft.com/office/drawing/2014/main" id="{2F844975-16CC-4ED9-B306-8D6D4A377C6A}"/>
              </a:ext>
            </a:extLst>
          </p:cNvPr>
          <p:cNvSpPr>
            <a:spLocks noGrp="1"/>
          </p:cNvSpPr>
          <p:nvPr>
            <p:ph idx="1"/>
          </p:nvPr>
        </p:nvSpPr>
        <p:spPr/>
        <p:txBody>
          <a:bodyPr/>
          <a:lstStyle/>
          <a:p>
            <a:pPr lvl="0" indent="-457200">
              <a:lnSpc>
                <a:spcPct val="150000"/>
              </a:lnSpc>
              <a:spcBef>
                <a:spcPts val="1400"/>
              </a:spcBef>
              <a:buSzPts val="2000"/>
              <a:buFont typeface="Arial" panose="020B0604020202020204" pitchFamily="34" charset="0"/>
              <a:buChar char="•"/>
            </a:pPr>
            <a:r>
              <a:rPr lang="en-US" sz="2400" dirty="0">
                <a:latin typeface="Arial" panose="020B0604020202020204" pitchFamily="34" charset="0"/>
                <a:ea typeface="Times New Roman"/>
                <a:cs typeface="Arial" panose="020B0604020202020204" pitchFamily="34" charset="0"/>
                <a:sym typeface="Times New Roman"/>
              </a:rPr>
              <a:t>Requirement gathering</a:t>
            </a:r>
          </a:p>
          <a:p>
            <a:pPr lvl="0" indent="-457200">
              <a:lnSpc>
                <a:spcPct val="150000"/>
              </a:lnSpc>
              <a:spcBef>
                <a:spcPts val="1400"/>
              </a:spcBef>
              <a:buSzPts val="2000"/>
              <a:buFont typeface="Arial" panose="020B0604020202020204" pitchFamily="34" charset="0"/>
              <a:buChar char="•"/>
            </a:pPr>
            <a:r>
              <a:rPr lang="en-US" sz="2400" dirty="0">
                <a:latin typeface="Arial" panose="020B0604020202020204" pitchFamily="34" charset="0"/>
                <a:ea typeface="Times New Roman"/>
                <a:cs typeface="Arial" panose="020B0604020202020204" pitchFamily="34" charset="0"/>
                <a:sym typeface="Times New Roman"/>
              </a:rPr>
              <a:t>Designing</a:t>
            </a:r>
          </a:p>
          <a:p>
            <a:pPr lvl="0" indent="-457200">
              <a:lnSpc>
                <a:spcPct val="150000"/>
              </a:lnSpc>
              <a:spcBef>
                <a:spcPts val="1400"/>
              </a:spcBef>
              <a:buSzPts val="2000"/>
              <a:buFont typeface="Arial" panose="020B0604020202020204" pitchFamily="34" charset="0"/>
              <a:buChar char="•"/>
            </a:pPr>
            <a:r>
              <a:rPr lang="en-US" sz="2400" dirty="0">
                <a:latin typeface="Arial" panose="020B0604020202020204" pitchFamily="34" charset="0"/>
                <a:ea typeface="Times New Roman"/>
                <a:cs typeface="Arial" panose="020B0604020202020204" pitchFamily="34" charset="0"/>
                <a:sym typeface="Times New Roman"/>
              </a:rPr>
              <a:t>Coding</a:t>
            </a:r>
          </a:p>
          <a:p>
            <a:pPr lvl="0" indent="-457200">
              <a:lnSpc>
                <a:spcPct val="150000"/>
              </a:lnSpc>
              <a:spcBef>
                <a:spcPts val="1400"/>
              </a:spcBef>
              <a:buSzPts val="2000"/>
              <a:buFont typeface="Arial" panose="020B0604020202020204" pitchFamily="34" charset="0"/>
              <a:buChar char="•"/>
            </a:pPr>
            <a:r>
              <a:rPr lang="en-US" sz="2400" dirty="0">
                <a:latin typeface="Arial" panose="020B0604020202020204" pitchFamily="34" charset="0"/>
                <a:ea typeface="Times New Roman"/>
                <a:cs typeface="Arial" panose="020B0604020202020204" pitchFamily="34" charset="0"/>
                <a:sym typeface="Times New Roman"/>
              </a:rPr>
              <a:t>Testing </a:t>
            </a:r>
          </a:p>
          <a:p>
            <a:pPr lvl="0" indent="-457200">
              <a:lnSpc>
                <a:spcPct val="150000"/>
              </a:lnSpc>
              <a:spcBef>
                <a:spcPts val="1400"/>
              </a:spcBef>
              <a:buSzPts val="2000"/>
              <a:buFont typeface="Arial" panose="020B0604020202020204" pitchFamily="34" charset="0"/>
              <a:buChar char="•"/>
            </a:pPr>
            <a:r>
              <a:rPr lang="en-US" sz="2400" dirty="0">
                <a:latin typeface="Arial" panose="020B0604020202020204" pitchFamily="34" charset="0"/>
                <a:ea typeface="Times New Roman"/>
                <a:cs typeface="Arial" panose="020B0604020202020204" pitchFamily="34" charset="0"/>
                <a:sym typeface="Times New Roman"/>
              </a:rPr>
              <a:t>Integration</a:t>
            </a:r>
          </a:p>
          <a:p>
            <a:endParaRPr lang="en-IN" dirty="0"/>
          </a:p>
        </p:txBody>
      </p:sp>
      <p:sp>
        <p:nvSpPr>
          <p:cNvPr id="3" name="Slide Number Placeholder 2">
            <a:extLst>
              <a:ext uri="{FF2B5EF4-FFF2-40B4-BE49-F238E27FC236}">
                <a16:creationId xmlns:a16="http://schemas.microsoft.com/office/drawing/2014/main" id="{056B2E19-AB6A-4CD6-9542-8F2EF7DE666A}"/>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440" y="928155"/>
            <a:ext cx="7466113" cy="888050"/>
          </a:xfrm>
        </p:spPr>
        <p:txBody>
          <a:bodyPr/>
          <a:lstStyle/>
          <a:p>
            <a:r>
              <a:rPr lang="en-US" sz="5000" b="1" dirty="0">
                <a:latin typeface="Times New Roman" panose="02020603050405020304" pitchFamily="18" charset="0"/>
                <a:cs typeface="Times New Roman" panose="02020603050405020304" pitchFamily="18" charset="0"/>
              </a:rPr>
              <a:t>REQUIREMENTS:</a:t>
            </a:r>
          </a:p>
        </p:txBody>
      </p:sp>
      <p:sp>
        <p:nvSpPr>
          <p:cNvPr id="3" name="Content Placeholder 2"/>
          <p:cNvSpPr>
            <a:spLocks noGrp="1"/>
          </p:cNvSpPr>
          <p:nvPr>
            <p:ph idx="4294967295"/>
          </p:nvPr>
        </p:nvSpPr>
        <p:spPr>
          <a:xfrm>
            <a:off x="805958" y="2132856"/>
            <a:ext cx="4929880" cy="3904804"/>
          </a:xfrm>
        </p:spPr>
        <p:txBody>
          <a:bodyPr>
            <a:normAutofit fontScale="85000" lnSpcReduction="10000"/>
          </a:bodyPr>
          <a:lstStyle/>
          <a:p>
            <a:pPr marL="107950" indent="0">
              <a:lnSpc>
                <a:spcPct val="160000"/>
              </a:lnSpc>
              <a:buNone/>
            </a:pPr>
            <a:r>
              <a:rPr lang="en-US" sz="2800" b="1" dirty="0">
                <a:solidFill>
                  <a:schemeClr val="tx1"/>
                </a:solidFill>
                <a:latin typeface="+mj-lt"/>
                <a:cs typeface="+mj-lt"/>
              </a:rPr>
              <a:t>Hardware Requirements:</a:t>
            </a:r>
          </a:p>
          <a:p>
            <a:pPr marL="342900" indent="-342900">
              <a:lnSpc>
                <a:spcPct val="160000"/>
              </a:lnSpc>
              <a:buClrTx/>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Web-camera of at least 5MP</a:t>
            </a:r>
          </a:p>
          <a:p>
            <a:pPr marL="342900" indent="-342900">
              <a:lnSpc>
                <a:spcPct val="160000"/>
              </a:lnSpc>
              <a:buClrTx/>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4GB RAM</a:t>
            </a:r>
          </a:p>
          <a:p>
            <a:pPr marL="342900" indent="-342900">
              <a:lnSpc>
                <a:spcPct val="160000"/>
              </a:lnSpc>
              <a:buClrTx/>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500MB free space on disk storage</a:t>
            </a:r>
          </a:p>
          <a:p>
            <a:pPr marL="342900" indent="-342900">
              <a:lnSpc>
                <a:spcPct val="160000"/>
              </a:lnSpc>
              <a:buClrTx/>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Operating System : Windows</a:t>
            </a:r>
          </a:p>
          <a:p>
            <a:pPr marL="342900" indent="-342900">
              <a:lnSpc>
                <a:spcPct val="160000"/>
              </a:lnSpc>
              <a:buClrTx/>
              <a:buFont typeface="Arial" panose="020B0604020202020204" pitchFamily="34" charset="0"/>
              <a:buChar char="•"/>
            </a:pPr>
            <a:r>
              <a:rPr lang="en-US" dirty="0">
                <a:solidFill>
                  <a:schemeClr val="tx1"/>
                </a:solidFill>
                <a:latin typeface="Arial" panose="020B0604020202020204" pitchFamily="34" charset="0"/>
                <a:cs typeface="Arial" panose="020B0604020202020204" pitchFamily="34" charset="0"/>
              </a:rPr>
              <a:t>Processor: 1.7GHz or above </a:t>
            </a:r>
          </a:p>
          <a:p>
            <a:pPr marL="107950" indent="0">
              <a:lnSpc>
                <a:spcPct val="160000"/>
              </a:lnSpc>
              <a:buNone/>
            </a:pPr>
            <a:r>
              <a:rPr lang="en-US" sz="2800" b="1" dirty="0">
                <a:solidFill>
                  <a:schemeClr val="tx1"/>
                </a:solidFill>
                <a:latin typeface="Arial" panose="020B0604020202020204" pitchFamily="34" charset="0"/>
                <a:cs typeface="Arial" panose="020B0604020202020204" pitchFamily="34" charset="0"/>
              </a:rPr>
              <a:t> </a:t>
            </a:r>
            <a:endParaRPr lang="en-US" sz="2145" dirty="0">
              <a:solidFill>
                <a:schemeClr val="tx1"/>
              </a:solidFill>
              <a:latin typeface="Arial" panose="020B0604020202020204" pitchFamily="34" charset="0"/>
              <a:cs typeface="Arial" panose="020B0604020202020204" pitchFamily="34" charset="0"/>
            </a:endParaRPr>
          </a:p>
        </p:txBody>
      </p:sp>
      <p:sp>
        <p:nvSpPr>
          <p:cNvPr id="4" name="TextBox 3"/>
          <p:cNvSpPr txBox="1"/>
          <p:nvPr/>
        </p:nvSpPr>
        <p:spPr>
          <a:xfrm>
            <a:off x="5985442" y="1916832"/>
            <a:ext cx="5400600" cy="5955476"/>
          </a:xfrm>
          <a:prstGeom prst="rect">
            <a:avLst/>
          </a:prstGeom>
          <a:noFill/>
        </p:spPr>
        <p:txBody>
          <a:bodyPr wrap="square" rtlCol="0">
            <a:spAutoFit/>
          </a:bodyPr>
          <a:lstStyle/>
          <a:p>
            <a:pPr>
              <a:lnSpc>
                <a:spcPct val="200000"/>
              </a:lnSpc>
            </a:pPr>
            <a:r>
              <a:rPr lang="en-US" sz="2600" b="1" dirty="0"/>
              <a:t>Software Requirements</a:t>
            </a:r>
            <a:r>
              <a:rPr lang="en-US" sz="2800" b="1" dirty="0"/>
              <a:t>:</a:t>
            </a:r>
          </a:p>
          <a:p>
            <a:pPr marL="342900" indent="-342900">
              <a:lnSpc>
                <a:spcPct val="200000"/>
              </a:lnSpc>
              <a:buFont typeface="Arial" panose="020B0604020202020204" pitchFamily="34" charset="0"/>
              <a:buChar char="•"/>
            </a:pPr>
            <a:r>
              <a:rPr lang="en-US" sz="1900" dirty="0">
                <a:latin typeface="+mn-lt"/>
              </a:rPr>
              <a:t> </a:t>
            </a:r>
            <a:r>
              <a:rPr lang="en-US" sz="1900" dirty="0">
                <a:latin typeface="Arial" panose="020B0604020202020204" pitchFamily="34" charset="0"/>
                <a:cs typeface="Arial" panose="020B0604020202020204" pitchFamily="34" charset="0"/>
              </a:rPr>
              <a:t>Python 3.0 or above version </a:t>
            </a:r>
          </a:p>
          <a:p>
            <a:pPr marL="342900" indent="-342900">
              <a:lnSpc>
                <a:spcPct val="200000"/>
              </a:lnSpc>
              <a:buFont typeface="Arial" panose="020B0604020202020204" pitchFamily="34" charset="0"/>
              <a:buChar char="•"/>
            </a:pPr>
            <a:r>
              <a:rPr lang="en-US" sz="1900" dirty="0">
                <a:latin typeface="Arial" panose="020B0604020202020204" pitchFamily="34" charset="0"/>
                <a:cs typeface="Arial" panose="020B0604020202020204" pitchFamily="34" charset="0"/>
              </a:rPr>
              <a:t> Required libraries in python (defined in                       “requirements.txt” file )</a:t>
            </a:r>
          </a:p>
          <a:p>
            <a:pPr marL="342900" indent="-342900">
              <a:lnSpc>
                <a:spcPct val="200000"/>
              </a:lnSpc>
              <a:buFont typeface="Arial" panose="020B0604020202020204" pitchFamily="34" charset="0"/>
              <a:buChar char="•"/>
            </a:pPr>
            <a:r>
              <a:rPr lang="en-US" sz="1900" dirty="0">
                <a:latin typeface="Arial" panose="020B0604020202020204" pitchFamily="34" charset="0"/>
                <a:cs typeface="Arial" panose="020B0604020202020204" pitchFamily="34" charset="0"/>
              </a:rPr>
              <a:t> Tools used: Visual Code </a:t>
            </a:r>
          </a:p>
          <a:p>
            <a:pPr marL="457200" indent="-457200">
              <a:lnSpc>
                <a:spcPct val="150000"/>
              </a:lnSpc>
              <a:buFont typeface="Arial" panose="020B0604020202020204" pitchFamily="34" charset="0"/>
              <a:buChar char="•"/>
            </a:pPr>
            <a:endParaRPr lang="en-US" sz="2800" b="1" dirty="0"/>
          </a:p>
          <a:p>
            <a:endParaRPr lang="en-US" sz="2800" b="1" dirty="0"/>
          </a:p>
          <a:p>
            <a:endParaRPr lang="en-US" sz="1900" b="1" dirty="0">
              <a:latin typeface="Libre Franklin" panose="00000500000000000000" charset="0"/>
            </a:endParaRPr>
          </a:p>
          <a:p>
            <a:endParaRPr lang="en-US" sz="2800" b="1" dirty="0"/>
          </a:p>
          <a:p>
            <a:endParaRPr lang="en-US" sz="2800" b="1" dirty="0"/>
          </a:p>
          <a:p>
            <a:r>
              <a:rPr lang="en-US" sz="2800" b="1" dirty="0"/>
              <a:t> </a:t>
            </a:r>
          </a:p>
        </p:txBody>
      </p:sp>
      <p:sp>
        <p:nvSpPr>
          <p:cNvPr id="5" name="Slide Number Placeholder 4">
            <a:extLst>
              <a:ext uri="{FF2B5EF4-FFF2-40B4-BE49-F238E27FC236}">
                <a16:creationId xmlns:a16="http://schemas.microsoft.com/office/drawing/2014/main" id="{A3596309-DF30-4A84-A7FD-52EBF6BE701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080" y="324291"/>
            <a:ext cx="9272344" cy="850820"/>
          </a:xfrm>
        </p:spPr>
        <p:txBody>
          <a:bodyPr/>
          <a:lstStyle/>
          <a:p>
            <a:r>
              <a:rPr lang="en-IN" sz="5000" b="1" dirty="0">
                <a:latin typeface="Times New Roman" panose="02020603050405020304" pitchFamily="18" charset="0"/>
                <a:cs typeface="Times New Roman" panose="02020603050405020304" pitchFamily="18" charset="0"/>
              </a:rPr>
              <a:t>ARCHITECTURE DIAGRAM</a:t>
            </a:r>
            <a:r>
              <a:rPr lang="en-IN"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4" name="Oval 3">
            <a:extLst>
              <a:ext uri="{FF2B5EF4-FFF2-40B4-BE49-F238E27FC236}">
                <a16:creationId xmlns:a16="http://schemas.microsoft.com/office/drawing/2014/main" id="{9B317E9E-06BA-49E0-8979-D82CE691C677}"/>
              </a:ext>
            </a:extLst>
          </p:cNvPr>
          <p:cNvSpPr/>
          <p:nvPr/>
        </p:nvSpPr>
        <p:spPr>
          <a:xfrm>
            <a:off x="3025570" y="1381883"/>
            <a:ext cx="4844715" cy="9304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Camera Interface</a:t>
            </a:r>
            <a:endParaRPr lang="en-US" dirty="0"/>
          </a:p>
        </p:txBody>
      </p:sp>
      <p:sp>
        <p:nvSpPr>
          <p:cNvPr id="5" name="Rectangle: Rounded Corners 4">
            <a:extLst>
              <a:ext uri="{FF2B5EF4-FFF2-40B4-BE49-F238E27FC236}">
                <a16:creationId xmlns:a16="http://schemas.microsoft.com/office/drawing/2014/main" id="{AA80B247-70DB-4404-A7B8-FE36CE303251}"/>
              </a:ext>
            </a:extLst>
          </p:cNvPr>
          <p:cNvSpPr/>
          <p:nvPr/>
        </p:nvSpPr>
        <p:spPr>
          <a:xfrm>
            <a:off x="3872862" y="4068395"/>
            <a:ext cx="6408712" cy="9552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E5DBC607-CFA7-4221-882B-C65A14DC9AF0}"/>
              </a:ext>
            </a:extLst>
          </p:cNvPr>
          <p:cNvSpPr/>
          <p:nvPr/>
        </p:nvSpPr>
        <p:spPr>
          <a:xfrm>
            <a:off x="4396560" y="4225616"/>
            <a:ext cx="2466799" cy="59081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Caffe Model and prototype</a:t>
            </a:r>
            <a:endParaRPr lang="en-US" sz="1600" dirty="0"/>
          </a:p>
        </p:txBody>
      </p:sp>
      <p:sp>
        <p:nvSpPr>
          <p:cNvPr id="7" name="Rectangle: Rounded Corners 6">
            <a:extLst>
              <a:ext uri="{FF2B5EF4-FFF2-40B4-BE49-F238E27FC236}">
                <a16:creationId xmlns:a16="http://schemas.microsoft.com/office/drawing/2014/main" id="{AD1CB24A-C658-4493-AA42-A83DF2E8DE01}"/>
              </a:ext>
            </a:extLst>
          </p:cNvPr>
          <p:cNvSpPr/>
          <p:nvPr/>
        </p:nvSpPr>
        <p:spPr>
          <a:xfrm>
            <a:off x="4445765" y="2870427"/>
            <a:ext cx="1660974" cy="609215"/>
          </a:xfrm>
          <a:prstGeom prst="roundRect">
            <a:avLst/>
          </a:prstGeom>
          <a:solidFill>
            <a:schemeClr val="bg2">
              <a:lumMod val="25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Face Detection</a:t>
            </a:r>
            <a:endParaRPr lang="en-US" dirty="0"/>
          </a:p>
        </p:txBody>
      </p:sp>
      <p:sp>
        <p:nvSpPr>
          <p:cNvPr id="8" name="Rectangle: Rounded Corners 7">
            <a:extLst>
              <a:ext uri="{FF2B5EF4-FFF2-40B4-BE49-F238E27FC236}">
                <a16:creationId xmlns:a16="http://schemas.microsoft.com/office/drawing/2014/main" id="{739081C9-0A86-4955-B1DA-2F85ED2448FD}"/>
              </a:ext>
            </a:extLst>
          </p:cNvPr>
          <p:cNvSpPr/>
          <p:nvPr/>
        </p:nvSpPr>
        <p:spPr>
          <a:xfrm>
            <a:off x="7077218" y="2863417"/>
            <a:ext cx="2247838" cy="710207"/>
          </a:xfrm>
          <a:prstGeom prst="roundRect">
            <a:avLst/>
          </a:prstGeom>
          <a:solidFill>
            <a:schemeClr val="bg2">
              <a:lumMod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Mask-detection on faces</a:t>
            </a:r>
            <a:endParaRPr lang="en-US" dirty="0"/>
          </a:p>
        </p:txBody>
      </p:sp>
      <p:sp>
        <p:nvSpPr>
          <p:cNvPr id="9" name="Oval 8">
            <a:extLst>
              <a:ext uri="{FF2B5EF4-FFF2-40B4-BE49-F238E27FC236}">
                <a16:creationId xmlns:a16="http://schemas.microsoft.com/office/drawing/2014/main" id="{C68BC468-66E4-438F-8390-323DF0CF9E0A}"/>
              </a:ext>
            </a:extLst>
          </p:cNvPr>
          <p:cNvSpPr/>
          <p:nvPr/>
        </p:nvSpPr>
        <p:spPr>
          <a:xfrm>
            <a:off x="7261097" y="4245444"/>
            <a:ext cx="2466800" cy="59081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Model</a:t>
            </a:r>
            <a:endParaRPr lang="en-US" dirty="0"/>
          </a:p>
        </p:txBody>
      </p:sp>
      <p:cxnSp>
        <p:nvCxnSpPr>
          <p:cNvPr id="10" name="Straight Arrow Connector 9">
            <a:extLst>
              <a:ext uri="{FF2B5EF4-FFF2-40B4-BE49-F238E27FC236}">
                <a16:creationId xmlns:a16="http://schemas.microsoft.com/office/drawing/2014/main" id="{B6D0C713-708E-46CD-A22B-324B4A65CD56}"/>
              </a:ext>
            </a:extLst>
          </p:cNvPr>
          <p:cNvCxnSpPr>
            <a:cxnSpLocks/>
            <a:stCxn id="7" idx="3"/>
            <a:endCxn id="8" idx="1"/>
          </p:cNvCxnSpPr>
          <p:nvPr/>
        </p:nvCxnSpPr>
        <p:spPr>
          <a:xfrm>
            <a:off x="6106739" y="3175035"/>
            <a:ext cx="970479" cy="434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Arrow: Right 10">
            <a:extLst>
              <a:ext uri="{FF2B5EF4-FFF2-40B4-BE49-F238E27FC236}">
                <a16:creationId xmlns:a16="http://schemas.microsoft.com/office/drawing/2014/main" id="{96B1BC82-CBA0-48FB-9052-B2985609701D}"/>
              </a:ext>
            </a:extLst>
          </p:cNvPr>
          <p:cNvSpPr/>
          <p:nvPr/>
        </p:nvSpPr>
        <p:spPr>
          <a:xfrm rot="5400000">
            <a:off x="5055018" y="2530704"/>
            <a:ext cx="528312" cy="15113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6C9CF78C-BE06-4525-80CB-01B974E77230}"/>
              </a:ext>
            </a:extLst>
          </p:cNvPr>
          <p:cNvCxnSpPr>
            <a:cxnSpLocks/>
            <a:endCxn id="9" idx="0"/>
          </p:cNvCxnSpPr>
          <p:nvPr/>
        </p:nvCxnSpPr>
        <p:spPr>
          <a:xfrm>
            <a:off x="8494497" y="3573624"/>
            <a:ext cx="0" cy="671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Rectangle 13">
            <a:extLst>
              <a:ext uri="{FF2B5EF4-FFF2-40B4-BE49-F238E27FC236}">
                <a16:creationId xmlns:a16="http://schemas.microsoft.com/office/drawing/2014/main" id="{EA12CD1F-EC8F-46E3-9F3E-3B1E7892367A}"/>
              </a:ext>
            </a:extLst>
          </p:cNvPr>
          <p:cNvSpPr/>
          <p:nvPr/>
        </p:nvSpPr>
        <p:spPr>
          <a:xfrm>
            <a:off x="6096000" y="6237312"/>
            <a:ext cx="1165097" cy="425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Output</a:t>
            </a:r>
          </a:p>
        </p:txBody>
      </p:sp>
      <p:cxnSp>
        <p:nvCxnSpPr>
          <p:cNvPr id="15" name="Straight Arrow Connector 14">
            <a:extLst>
              <a:ext uri="{FF2B5EF4-FFF2-40B4-BE49-F238E27FC236}">
                <a16:creationId xmlns:a16="http://schemas.microsoft.com/office/drawing/2014/main" id="{BFACF6A8-79DD-40F1-8AE7-7BCB71157AE5}"/>
              </a:ext>
            </a:extLst>
          </p:cNvPr>
          <p:cNvCxnSpPr>
            <a:cxnSpLocks/>
            <a:endCxn id="14" idx="0"/>
          </p:cNvCxnSpPr>
          <p:nvPr/>
        </p:nvCxnSpPr>
        <p:spPr>
          <a:xfrm>
            <a:off x="6678549" y="5873488"/>
            <a:ext cx="0" cy="3638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Rectangle: Rounded Corners 15">
            <a:extLst>
              <a:ext uri="{FF2B5EF4-FFF2-40B4-BE49-F238E27FC236}">
                <a16:creationId xmlns:a16="http://schemas.microsoft.com/office/drawing/2014/main" id="{6F88395C-6287-499F-B875-866790B98F87}"/>
              </a:ext>
            </a:extLst>
          </p:cNvPr>
          <p:cNvSpPr/>
          <p:nvPr/>
        </p:nvSpPr>
        <p:spPr>
          <a:xfrm>
            <a:off x="5966155" y="5360226"/>
            <a:ext cx="1435571" cy="638027"/>
          </a:xfrm>
          <a:prstGeom prst="roundRect">
            <a:avLst>
              <a:gd name="adj" fmla="val 20485"/>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API</a:t>
            </a:r>
            <a:endParaRPr lang="en-IN" dirty="0"/>
          </a:p>
        </p:txBody>
      </p:sp>
      <p:cxnSp>
        <p:nvCxnSpPr>
          <p:cNvPr id="17" name="Straight Arrow Connector 16">
            <a:extLst>
              <a:ext uri="{FF2B5EF4-FFF2-40B4-BE49-F238E27FC236}">
                <a16:creationId xmlns:a16="http://schemas.microsoft.com/office/drawing/2014/main" id="{4126EC7B-0D85-40F8-8B8B-1217C18D2C1A}"/>
              </a:ext>
            </a:extLst>
          </p:cNvPr>
          <p:cNvCxnSpPr>
            <a:cxnSpLocks/>
          </p:cNvCxnSpPr>
          <p:nvPr/>
        </p:nvCxnSpPr>
        <p:spPr>
          <a:xfrm>
            <a:off x="6672951" y="5067732"/>
            <a:ext cx="5598" cy="2619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9AE7CDC4-339F-4AED-AF25-EE5EE3B3C170}"/>
              </a:ext>
            </a:extLst>
          </p:cNvPr>
          <p:cNvSpPr txBox="1"/>
          <p:nvPr/>
        </p:nvSpPr>
        <p:spPr>
          <a:xfrm>
            <a:off x="199095" y="1687814"/>
            <a:ext cx="1584176" cy="369332"/>
          </a:xfrm>
          <a:prstGeom prst="rect">
            <a:avLst/>
          </a:prstGeom>
          <a:noFill/>
        </p:spPr>
        <p:txBody>
          <a:bodyPr wrap="square" rtlCol="0">
            <a:spAutoFit/>
          </a:bodyPr>
          <a:lstStyle/>
          <a:p>
            <a:r>
              <a:rPr lang="en-US" dirty="0"/>
              <a:t>Presentation</a:t>
            </a:r>
            <a:endParaRPr lang="en-IN" dirty="0"/>
          </a:p>
        </p:txBody>
      </p:sp>
      <p:sp>
        <p:nvSpPr>
          <p:cNvPr id="24" name="TextBox 23">
            <a:extLst>
              <a:ext uri="{FF2B5EF4-FFF2-40B4-BE49-F238E27FC236}">
                <a16:creationId xmlns:a16="http://schemas.microsoft.com/office/drawing/2014/main" id="{5C465E0F-E2C3-4066-8EEE-3AA9D497EBE7}"/>
              </a:ext>
            </a:extLst>
          </p:cNvPr>
          <p:cNvSpPr txBox="1"/>
          <p:nvPr/>
        </p:nvSpPr>
        <p:spPr>
          <a:xfrm>
            <a:off x="204566" y="3016049"/>
            <a:ext cx="1860869" cy="369332"/>
          </a:xfrm>
          <a:prstGeom prst="rect">
            <a:avLst/>
          </a:prstGeom>
          <a:noFill/>
        </p:spPr>
        <p:txBody>
          <a:bodyPr wrap="square">
            <a:spAutoFit/>
          </a:bodyPr>
          <a:lstStyle/>
          <a:p>
            <a:r>
              <a:rPr lang="en-IN" sz="1800" dirty="0"/>
              <a:t>Operations</a:t>
            </a:r>
            <a:endParaRPr lang="en-US" sz="1800" dirty="0"/>
          </a:p>
        </p:txBody>
      </p:sp>
      <p:sp>
        <p:nvSpPr>
          <p:cNvPr id="25" name="TextBox 24">
            <a:extLst>
              <a:ext uri="{FF2B5EF4-FFF2-40B4-BE49-F238E27FC236}">
                <a16:creationId xmlns:a16="http://schemas.microsoft.com/office/drawing/2014/main" id="{9CEBD0A1-5898-458E-B7A1-AA8C9C854FC3}"/>
              </a:ext>
            </a:extLst>
          </p:cNvPr>
          <p:cNvSpPr txBox="1"/>
          <p:nvPr/>
        </p:nvSpPr>
        <p:spPr>
          <a:xfrm>
            <a:off x="194896" y="4354274"/>
            <a:ext cx="2397441" cy="646331"/>
          </a:xfrm>
          <a:prstGeom prst="rect">
            <a:avLst/>
          </a:prstGeom>
          <a:noFill/>
        </p:spPr>
        <p:txBody>
          <a:bodyPr wrap="square" rtlCol="0">
            <a:spAutoFit/>
          </a:bodyPr>
          <a:lstStyle/>
          <a:p>
            <a:r>
              <a:rPr lang="en-IN" dirty="0"/>
              <a:t>Machine Learning </a:t>
            </a:r>
          </a:p>
          <a:p>
            <a:r>
              <a:rPr lang="en-IN" dirty="0"/>
              <a:t>Pre-trained models</a:t>
            </a:r>
          </a:p>
        </p:txBody>
      </p:sp>
      <p:cxnSp>
        <p:nvCxnSpPr>
          <p:cNvPr id="34" name="Straight Arrow Connector 33">
            <a:extLst>
              <a:ext uri="{FF2B5EF4-FFF2-40B4-BE49-F238E27FC236}">
                <a16:creationId xmlns:a16="http://schemas.microsoft.com/office/drawing/2014/main" id="{9A705357-4FEA-4F56-BEB0-00CE0B40E32F}"/>
              </a:ext>
            </a:extLst>
          </p:cNvPr>
          <p:cNvCxnSpPr>
            <a:cxnSpLocks/>
          </p:cNvCxnSpPr>
          <p:nvPr/>
        </p:nvCxnSpPr>
        <p:spPr>
          <a:xfrm>
            <a:off x="5319174" y="3573624"/>
            <a:ext cx="0" cy="6425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 name="Slide Number Placeholder 2">
            <a:extLst>
              <a:ext uri="{FF2B5EF4-FFF2-40B4-BE49-F238E27FC236}">
                <a16:creationId xmlns:a16="http://schemas.microsoft.com/office/drawing/2014/main" id="{C9821116-A2B1-4BF7-BA7F-B4AE84BA71E4}"/>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9</a:t>
            </a:fld>
            <a:endParaRPr lang="en-US"/>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265</TotalTime>
  <Words>1089</Words>
  <Application>Microsoft Office PowerPoint</Application>
  <PresentationFormat>Widescreen</PresentationFormat>
  <Paragraphs>217</Paragraphs>
  <Slides>26</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Times New Roman</vt:lpstr>
      <vt:lpstr>Libre Franklin</vt:lpstr>
      <vt:lpstr>Century Gothic</vt:lpstr>
      <vt:lpstr>Calibri</vt:lpstr>
      <vt:lpstr>Arial</vt:lpstr>
      <vt:lpstr>Bookman Old Style</vt:lpstr>
      <vt:lpstr>Wingdings 3</vt:lpstr>
      <vt:lpstr>Wingdings</vt:lpstr>
      <vt:lpstr>Ion</vt:lpstr>
      <vt:lpstr>PowerPoint Presentation</vt:lpstr>
      <vt:lpstr>FACEMASK MONITORING SYSTEM</vt:lpstr>
      <vt:lpstr>PROBLEM STATEMENT:</vt:lpstr>
      <vt:lpstr>LITERATURE SURVEY:</vt:lpstr>
      <vt:lpstr>EXISTING SYSTEM AND ITS DRAWBACKS:</vt:lpstr>
      <vt:lpstr>PROPOSED SYSTEM AND ITS ADVANTAGES:</vt:lpstr>
      <vt:lpstr>IMPLEMENTATION: </vt:lpstr>
      <vt:lpstr>REQUIREMENTS:</vt:lpstr>
      <vt:lpstr>ARCHITECTURE DIAGRAM:</vt:lpstr>
      <vt:lpstr>PowerPoint Presentation</vt:lpstr>
      <vt:lpstr>DESIGN AND ANALYSIS</vt:lpstr>
      <vt:lpstr>CLASS DIAGRAM</vt:lpstr>
      <vt:lpstr>USE CASE DIAGRAM</vt:lpstr>
      <vt:lpstr>SEQUENCE DIAGRAM</vt:lpstr>
      <vt:lpstr>ACTIVITY DIAGRAM</vt:lpstr>
      <vt:lpstr>SAMPLE CODE</vt:lpstr>
      <vt:lpstr>TESTING AND ANALYSIS</vt:lpstr>
      <vt:lpstr>Test Case and Expected Results(TCER)</vt:lpstr>
      <vt:lpstr>RESULTS</vt:lpstr>
      <vt:lpstr>PowerPoint Presentation</vt:lpstr>
      <vt:lpstr>Case 2: VIDEO</vt:lpstr>
      <vt:lpstr>FUTURE SCOPE</vt:lpstr>
      <vt:lpstr>CONCLUSION</vt:lpstr>
      <vt:lpstr>PowerPoint Presentation</vt:lpstr>
      <vt:lpstr>              Queries ??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rohit</dc:creator>
  <cp:lastModifiedBy>17VE1A0512_BIKKUMALLA RISHI PRANAY RAJ</cp:lastModifiedBy>
  <cp:revision>40</cp:revision>
  <dcterms:created xsi:type="dcterms:W3CDTF">2020-05-28T02:27:55Z</dcterms:created>
  <dcterms:modified xsi:type="dcterms:W3CDTF">2021-06-15T05:37:04Z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1033-11.2.0.9363</vt:lpwstr>
  </property>
</Properties>
</file>